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90" r:id="rId11"/>
    <p:sldId id="291" r:id="rId12"/>
    <p:sldId id="292" r:id="rId13"/>
    <p:sldId id="256" r:id="rId14"/>
    <p:sldId id="277" r:id="rId15"/>
    <p:sldId id="287" r:id="rId16"/>
    <p:sldId id="266" r:id="rId17"/>
    <p:sldId id="267" r:id="rId18"/>
    <p:sldId id="284" r:id="rId19"/>
    <p:sldId id="288" r:id="rId20"/>
    <p:sldId id="268" r:id="rId21"/>
    <p:sldId id="285" r:id="rId22"/>
    <p:sldId id="289" r:id="rId23"/>
    <p:sldId id="269" r:id="rId24"/>
    <p:sldId id="272" r:id="rId25"/>
    <p:sldId id="286" r:id="rId26"/>
    <p:sldId id="270" r:id="rId27"/>
    <p:sldId id="273" r:id="rId28"/>
    <p:sldId id="271" r:id="rId29"/>
    <p:sldId id="274" r:id="rId30"/>
    <p:sldId id="275" r:id="rId31"/>
    <p:sldId id="276" r:id="rId32"/>
    <p:sldId id="278" r:id="rId33"/>
    <p:sldId id="279" r:id="rId34"/>
    <p:sldId id="280" r:id="rId35"/>
    <p:sldId id="281" r:id="rId36"/>
    <p:sldId id="282" r:id="rId37"/>
    <p:sldId id="283" r:id="rId38"/>
    <p:sldId id="293" r:id="rId39"/>
    <p:sldId id="294" r:id="rId40"/>
    <p:sldId id="295" r:id="rId41"/>
    <p:sldId id="308" r:id="rId42"/>
    <p:sldId id="307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9" r:id="rId54"/>
    <p:sldId id="310" r:id="rId55"/>
    <p:sldId id="311" r:id="rId56"/>
    <p:sldId id="312" r:id="rId57"/>
    <p:sldId id="313" r:id="rId58"/>
    <p:sldId id="314" r:id="rId59"/>
    <p:sldId id="30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6E56-1402-F8E3-1A43-B034240B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A46E2-5A1C-F7D0-5316-281072A9E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09BF2-3F06-2222-07EF-1722663C1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84058-C8A5-A756-E91B-48368B63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BF1C5-F5BD-F9B4-F984-2BE5FD82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07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69E1-1611-2908-59C8-BD88BAD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0F-2603-1D0F-DA85-DE6CB310E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A193B-C0DB-EA02-0DE5-DBA425B6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65C89-E9C2-C6E2-F05A-2A701B1D3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2C350-AA86-FE56-C10C-86759BBC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8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427A3-0A18-1B80-463B-96F29D8543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434C4-F840-CD90-7A61-EB156512C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38C54-E0FA-A1E2-F5D4-2C31B564C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2358D-EED3-014D-1A63-A228F3FE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7BFDA-56BF-CBF9-67A6-BCD8855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5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01AE-D4D8-8D6F-E5E1-AC794685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9D09-9590-8AE0-A3DD-9A856434F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453AC-3E50-B22F-415F-53EC13DC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66A45-3AEC-84ED-0C76-928D275F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15FC0-D7BF-BA9E-3769-859F4AE1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F461-0A52-BB66-4D1D-39CFCB4A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B5C49-D164-0E2C-CF7C-A7E6494CF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13674-7A64-595C-6672-94079D69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5E0A5-B5CF-DE7C-7159-6B16BCC5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EB200-4C80-79FF-4E82-E0FE759C8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02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4A2E-E6D0-7263-162E-4A3873C1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860C-9D42-A3D0-655A-778E157FC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15706-9B32-E88F-B42C-5F9B66B64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2D4D9-6391-5CFD-AD7B-62D094FC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F6AE7-370D-EE7A-5C29-36CE9884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2C076-F3E7-090E-6A5B-4D997900A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4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628E-BA4E-0124-70D4-6C591F29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AA761-374B-6E44-9C5D-BC54B6403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5590D-F7B2-8385-3DE3-DA1884EF8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A1039-561B-05BB-F427-2B7C699AC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2EFDA-32C3-A903-9B59-86F68B55E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15F2E-724C-4A88-C5A0-F84A3B694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01915-4633-E5FF-1EDD-1FB14260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5A3FE7-01D7-998B-585B-BFC1513E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6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48FE-2306-7DC6-1DC6-C5672663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D2EF4-01AF-3C08-BC02-3C48279D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72383-0BF2-B274-161B-3A794760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26590-2627-9E5B-5D9D-E410D701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2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8D5D3-8B12-DF8F-F46F-652BBFE3B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A6C2D-B71D-4B94-5B13-FBAE39A5B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40F64-FC8A-34C2-7427-480D8602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7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E3E4C-CC37-D167-11F9-C336ECD4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A6B01-A5B9-229B-B55E-43AE216B2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978B0-9501-7E6F-20FA-A5FBE20F8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6D790-C5F3-C54C-327E-2AB3DB1E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3E965-EFA2-1A83-DD1E-CB5CA9337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4A612-B219-0DF4-E7B1-D4217D26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90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F7E5-038E-2FFC-66B2-8807F85D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CF00D4-8729-6708-82C2-77228B0A2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651D5-1EE9-6EF7-1E48-B0A084C92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B0A1B-7FA6-BDFA-9E4D-771FD9175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4A8CF-EF93-1B04-347E-0430F60E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2D16E-0BA9-51E8-4A0A-E4991223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3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41EC7-A269-7FEC-8B9C-CD502999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FAC6F-9189-25DD-9148-72DB8890F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6EBE8-9810-D648-21BB-6E233CF94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CDC28-10E2-4CDE-A5FF-6E49B37A1343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1F318-2F6E-3503-EDA0-FC9392AD4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B34DE-99DE-7C06-8E21-CBE173412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3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D2E36-156F-3BCD-5086-A1AA48525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CBB08F-98C3-90B8-3677-F82E3BD3AE9A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-apple-system"/>
              </a:rPr>
              <a:t>Daxil oluruq </a:t>
            </a:r>
            <a:r>
              <a:rPr lang="en-US" b="1">
                <a:latin typeface="-apple-system"/>
              </a:rPr>
              <a:t>phpMyAdmin</a:t>
            </a:r>
            <a:r>
              <a:rPr lang="en-US">
                <a:latin typeface="-apple-system"/>
              </a:rPr>
              <a:t> -</a:t>
            </a:r>
            <a:r>
              <a:rPr lang="az-Latn-AZ">
                <a:latin typeface="-apple-system"/>
              </a:rPr>
              <a:t>ə:    http://localhost/phpmyadmin/index.php?route=/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EB6F4-1D7F-6EF7-DA8F-2548A02F7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316" y="1424992"/>
            <a:ext cx="6373114" cy="4229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364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AAEFD-694C-134D-53CB-935646FFB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10EE029-6380-BD80-0A7B-D9C60CD41284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Əlavə edilən datalar.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1E8CD-5BDA-570F-7FB9-19C4FDAC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65962"/>
            <a:ext cx="10668000" cy="60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9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58106-0487-7057-7AC8-6BBFF155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A81B97-E732-D598-BF96-F18D68A8805C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83994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9FF16-99FA-D446-0BEB-2DB2BC5A9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921104-60B3-7DEF-33BE-1B038A5B8984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32424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932357-86BD-10D6-6AE2-3B57D9B9B2A8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-apple-system"/>
              </a:rPr>
              <a:t>core</a:t>
            </a:r>
            <a:r>
              <a:rPr lang="en-US">
                <a:latin typeface="-apple-system"/>
              </a:rPr>
              <a:t> v</a:t>
            </a:r>
            <a:r>
              <a:rPr lang="az-Latn-AZ">
                <a:latin typeface="-apple-system"/>
              </a:rPr>
              <a:t>ə </a:t>
            </a:r>
            <a:r>
              <a:rPr lang="az-Latn-AZ" b="1">
                <a:latin typeface="-apple-system"/>
              </a:rPr>
              <a:t>includes</a:t>
            </a:r>
            <a:r>
              <a:rPr lang="az-Latn-AZ">
                <a:latin typeface="-apple-system"/>
              </a:rPr>
              <a:t> adında 2 qovluq yaradırıq və içində aşağıdakı faylları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77913-D973-359A-D987-42CC9FDCF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513" y="3742890"/>
            <a:ext cx="940248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94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47A89-7AE7-84BC-6A6D-E8E552572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185FA4-5CD0-967E-FEFD-111C29FA7D9D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7805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DEDB0-3289-D7E2-C081-7C13F1F69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476A8F-90FA-1335-BCD0-A3DB744D689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47153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999D8-AE24-C24D-F305-288E6890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9F361B-2AD4-7745-5DCD-0FCF86F276A9}"/>
              </a:ext>
            </a:extLst>
          </p:cNvPr>
          <p:cNvSpPr txBox="1"/>
          <p:nvPr/>
        </p:nvSpPr>
        <p:spPr>
          <a:xfrm>
            <a:off x="203200" y="244826"/>
            <a:ext cx="11822545" cy="366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1) </a:t>
            </a:r>
            <a:r>
              <a:rPr lang="en-US" sz="1200" b="1">
                <a:latin typeface="-apple-system"/>
              </a:rPr>
              <a:t>initialize.php </a:t>
            </a:r>
            <a:r>
              <a:rPr lang="en-US" sz="1200">
                <a:latin typeface="-apple-system"/>
              </a:rPr>
              <a:t>faylı nə üçündür?</a:t>
            </a:r>
          </a:p>
          <a:p>
            <a:endParaRPr lang="en-US" sz="1200"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sz="1200">
                <a:latin typeface="-apple-system"/>
              </a:rPr>
              <a:t>Belə fayllar layihənin əsas “bootstrapping” (başlanğıc yükləmə) faylı olur.</a:t>
            </a:r>
          </a:p>
          <a:p>
            <a:pPr>
              <a:lnSpc>
                <a:spcPct val="150000"/>
              </a:lnSpc>
            </a:pPr>
            <a:r>
              <a:rPr lang="en-US" sz="1200">
                <a:latin typeface="-apple-system"/>
              </a:rPr>
              <a:t>Yəni hər yerdə istifadə olunacaq ümumi konstantlar, yollar (</a:t>
            </a:r>
            <a:r>
              <a:rPr lang="en-US" sz="1200" b="1">
                <a:latin typeface="-apple-system"/>
              </a:rPr>
              <a:t>paths</a:t>
            </a:r>
            <a:r>
              <a:rPr lang="en-US" sz="1200">
                <a:latin typeface="-apple-system"/>
              </a:rPr>
              <a:t>) və bəzən də konfiqurasiya dəyişənləri burada təyin edilir.</a:t>
            </a:r>
            <a:r>
              <a:rPr lang="az-Latn-AZ" sz="1200">
                <a:latin typeface="-apple-system"/>
              </a:rPr>
              <a:t> Burada sadəcə fayl sistemi yolları (file system paths) üçün konstantlar yaradılır.</a:t>
            </a: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r>
              <a:rPr lang="en-US" sz="1200" b="1"/>
              <a:t>Məsələn</a:t>
            </a:r>
            <a:r>
              <a:rPr lang="en-US" sz="1200"/>
              <a:t>:</a:t>
            </a:r>
            <a:r>
              <a:rPr lang="az-Latn-AZ" sz="1200"/>
              <a:t> Bunlar fiziki qovluq ünvanlarıdır, </a:t>
            </a:r>
            <a:r>
              <a:rPr lang="az-Latn-AZ" sz="1200" b="1"/>
              <a:t>URL</a:t>
            </a:r>
            <a:r>
              <a:rPr lang="az-Latn-AZ" sz="1200"/>
              <a:t> deyil.</a:t>
            </a:r>
            <a:endParaRPr lang="en-US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SITE_ROOT </a:t>
            </a:r>
            <a:r>
              <a:rPr lang="en-US" sz="1200"/>
              <a:t>→ /laragon/www/rest-api (sənin kompüterindəki qovluq ünvanı).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CORE_PATH </a:t>
            </a:r>
            <a:r>
              <a:rPr lang="en-US" sz="1200"/>
              <a:t>→ /laragon/www/rest-api/core (fayl sistemi qovluğu).</a:t>
            </a: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az-Latn-AZ" sz="1200">
                <a:latin typeface="-apple-system"/>
              </a:rPr>
              <a:t>Bu cür fayl yaratmadan da kodları bir fayl içərisində yarada bilərdik. Ancaq bu cür faylları kodları təkrar-təkrar yazmanın qarşısını alır və yazılan bir kodu fərqli fayllarda include() kimi metodlar ilə çağıraraq təkrar-təkrar istifadə etməyimizə kömək edir.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96BDF-B992-95A5-A150-06817221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68588"/>
            <a:ext cx="6696364" cy="2689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4B5A0D-6C54-BE99-BD78-7520AA573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356" y="5743882"/>
            <a:ext cx="3405228" cy="1058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6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ED9ED-B56C-FC89-641C-226D44A35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C3DD1D-BECB-175C-A48A-6D86D23795C0}"/>
              </a:ext>
            </a:extLst>
          </p:cNvPr>
          <p:cNvSpPr txBox="1"/>
          <p:nvPr/>
        </p:nvSpPr>
        <p:spPr>
          <a:xfrm>
            <a:off x="203200" y="244826"/>
            <a:ext cx="11822545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Daha </a:t>
            </a:r>
            <a:r>
              <a:rPr lang="az-Latn-AZ" sz="1200">
                <a:latin typeface="-apple-system"/>
              </a:rPr>
              <a:t>ətraflı:</a:t>
            </a:r>
          </a:p>
          <a:p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/>
              <a:t>DS</a:t>
            </a:r>
            <a:r>
              <a:rPr lang="en-US" sz="1200"/>
              <a:t> → sistemdə </a:t>
            </a:r>
            <a:r>
              <a:rPr lang="en-US" sz="1200" b="1">
                <a:solidFill>
                  <a:srgbClr val="FF0000"/>
                </a:solidFill>
              </a:rPr>
              <a:t>/</a:t>
            </a:r>
            <a:r>
              <a:rPr lang="en-US" sz="1200"/>
              <a:t> və ya </a:t>
            </a:r>
            <a:r>
              <a:rPr lang="en-US" sz="1200" b="1">
                <a:solidFill>
                  <a:srgbClr val="FF0000"/>
                </a:solidFill>
              </a:rPr>
              <a:t>\</a:t>
            </a:r>
            <a:r>
              <a:rPr lang="en-US" sz="1200"/>
              <a:t> (Linux/Windows fərqini aradan qaldırmaq üçün).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/>
              <a:t>SITE_ROOT </a:t>
            </a:r>
            <a:r>
              <a:rPr lang="en-US" sz="1200"/>
              <a:t>→ layihənin əsas qovluğunun tam ünvanı.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/>
              <a:t>INCH_PATH </a:t>
            </a:r>
            <a:r>
              <a:rPr lang="en-US" sz="1200"/>
              <a:t>→ includes qovluğunun tam ünvanı.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/>
              <a:t>CORE_PATH </a:t>
            </a:r>
            <a:r>
              <a:rPr lang="en-US" sz="1200"/>
              <a:t>→ core qovluğunun tam ünvanı.</a:t>
            </a:r>
          </a:p>
          <a:p>
            <a:endParaRPr lang="en-US" sz="1200"/>
          </a:p>
          <a:p>
            <a:r>
              <a:rPr lang="en-US" sz="1200"/>
              <a:t>Bu fayl sonradan </a:t>
            </a:r>
            <a:r>
              <a:rPr lang="en-US" sz="1200" b="1"/>
              <a:t>include</a:t>
            </a:r>
            <a:r>
              <a:rPr lang="en-US" sz="1200"/>
              <a:t> və ya </a:t>
            </a:r>
            <a:r>
              <a:rPr lang="en-US" sz="1200" b="1"/>
              <a:t>require</a:t>
            </a:r>
            <a:r>
              <a:rPr lang="en-US" sz="1200"/>
              <a:t> vasitəsilə layihənin digər hissələrinə qoşulur ki, hər dəfə bu yolları əl ilə yazmaq lazım olmasın.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2) </a:t>
            </a:r>
            <a:r>
              <a:rPr lang="en-US" sz="1200" b="1"/>
              <a:t>defined() </a:t>
            </a:r>
            <a:r>
              <a:rPr lang="en-US" sz="1200"/>
              <a:t>və </a:t>
            </a:r>
            <a:r>
              <a:rPr lang="en-US" sz="1200" b="1"/>
              <a:t>define() </a:t>
            </a:r>
            <a:r>
              <a:rPr lang="en-US" sz="1200"/>
              <a:t>yazılış məntiqi</a:t>
            </a:r>
          </a:p>
          <a:p>
            <a:endParaRPr lang="en-US" sz="12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define('NAME', 'value') </a:t>
            </a:r>
            <a:r>
              <a:rPr lang="en-US" sz="1200"/>
              <a:t>→ yeni konstant yaradır.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defined('NAME')</a:t>
            </a:r>
            <a:r>
              <a:rPr lang="en-US" sz="1200"/>
              <a:t> → belə bir konstant artıq varmı, onu yoxlayır.</a:t>
            </a:r>
          </a:p>
          <a:p>
            <a:endParaRPr lang="en-US" sz="1200"/>
          </a:p>
          <a:p>
            <a:r>
              <a:rPr lang="en-US" sz="1200"/>
              <a:t>İndi yazılış formasına baxaq: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700"/>
          </a:p>
          <a:p>
            <a:r>
              <a:rPr lang="en-US" sz="1200"/>
              <a:t>Bu yazılış </a:t>
            </a:r>
            <a:r>
              <a:rPr lang="en-US" sz="1200" b="1"/>
              <a:t>ternary operatorudur </a:t>
            </a:r>
            <a:r>
              <a:rPr lang="en-US" sz="1200"/>
              <a:t>(şərt ? true olduqda : false olduqda).</a:t>
            </a:r>
          </a:p>
          <a:p>
            <a:pPr marL="685800" lvl="1" indent="-2286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Əgər </a:t>
            </a:r>
            <a:r>
              <a:rPr lang="en-US" sz="1200" b="1"/>
              <a:t>defined('DS') true </a:t>
            </a:r>
            <a:r>
              <a:rPr lang="en-US" sz="1200"/>
              <a:t>qaytarırsa → deməli artıq bu konstant mövcuddur → heç nə etməsin (</a:t>
            </a:r>
            <a:r>
              <a:rPr lang="en-US" sz="1200" b="1">
                <a:solidFill>
                  <a:srgbClr val="FF0000"/>
                </a:solidFill>
              </a:rPr>
              <a:t>null</a:t>
            </a:r>
            <a:r>
              <a:rPr lang="en-US" sz="1200"/>
              <a:t>).</a:t>
            </a:r>
          </a:p>
          <a:p>
            <a:pPr marL="685800" lvl="1" indent="-2286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Əks halda (false) → </a:t>
            </a:r>
            <a:r>
              <a:rPr lang="en-US" sz="1200" b="1"/>
              <a:t>define('DS', DIRECTORY_SEPARATOR) </a:t>
            </a:r>
            <a:r>
              <a:rPr lang="en-US" sz="1200"/>
              <a:t>işlənsin.</a:t>
            </a:r>
          </a:p>
          <a:p>
            <a:endParaRPr lang="en-US" sz="1200"/>
          </a:p>
          <a:p>
            <a:r>
              <a:rPr lang="en-US" sz="1200" b="1"/>
              <a:t>Məntiq</a:t>
            </a:r>
            <a:r>
              <a:rPr lang="en-US" sz="1200"/>
              <a:t>: Konstantı təkrar-təkrar elan edəndə “</a:t>
            </a:r>
            <a:r>
              <a:rPr lang="en-US" sz="1200" b="1"/>
              <a:t>Already defined</a:t>
            </a:r>
            <a:r>
              <a:rPr lang="en-US" sz="1200"/>
              <a:t>” xətası düşməsin deyə əvvəl yoxlayır, sonra yaradır.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56ACF-E5D1-DEAB-ABD7-E677DB38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584476"/>
            <a:ext cx="4324954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48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4747F-D036-842A-6AB2-2A1BA86C1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382ADA-1887-93DA-CA05-6AA294A7849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74889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A0BF6-CBFC-00F9-B63E-839268FC1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43A76A-6988-3602-017C-C5D02541557F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53206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9AEA6-01FA-AE2B-33F2-2A7704FC8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1001295-C190-D7EF-A649-9D74FBCC9391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Şifrə yazmadan daxil oluruq.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8555B-D2DF-7EDE-6102-42EF553A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707" y="1099812"/>
            <a:ext cx="4372585" cy="4658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1146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C9807-EABA-6626-8976-C7E495B80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F3CF16-0A72-D1B2-30BA-63B5A58CF28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-apple-system"/>
              </a:rPr>
              <a:t>post.php </a:t>
            </a:r>
            <a:r>
              <a:rPr lang="az-Latn-AZ">
                <a:latin typeface="-apple-system"/>
              </a:rPr>
              <a:t>adında yeni fayl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B1F43-5ACC-6734-04E0-957C34919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204"/>
            <a:ext cx="2372056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78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909B8-44EB-1DFC-FFE5-25726BCE8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5DE6FF-F4A3-0E74-D6F2-3131B763314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10303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64DD-666C-13A6-FCAA-2B81EB1E1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3A49C1-5237-F923-19F8-A102C67767D5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9974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3882F-9B12-8C33-DB39-4853454B0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8DBF87-F61F-9F52-8622-2BC628D726F6}"/>
              </a:ext>
            </a:extLst>
          </p:cNvPr>
          <p:cNvSpPr txBox="1"/>
          <p:nvPr/>
        </p:nvSpPr>
        <p:spPr>
          <a:xfrm>
            <a:off x="212436" y="244826"/>
            <a:ext cx="1180407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-apple-system"/>
              </a:rPr>
              <a:t>1) </a:t>
            </a:r>
            <a:r>
              <a:rPr lang="en-US" sz="1200" b="1">
                <a:latin typeface="-apple-system"/>
              </a:rPr>
              <a:t>require_once() </a:t>
            </a:r>
            <a:r>
              <a:rPr lang="en-US" sz="1200">
                <a:latin typeface="-apple-system"/>
              </a:rPr>
              <a:t>nə edir?</a:t>
            </a:r>
          </a:p>
          <a:p>
            <a:endParaRPr lang="en-US" sz="1200">
              <a:latin typeface="-apple-system"/>
            </a:endParaRPr>
          </a:p>
          <a:p>
            <a:r>
              <a:rPr lang="en-US" sz="1200" b="1">
                <a:latin typeface="-apple-system"/>
              </a:rPr>
              <a:t>PHP-də bir neçə oxşar funksiyalar var</a:t>
            </a:r>
            <a:r>
              <a:rPr lang="en-US" sz="1200">
                <a:latin typeface="-apple-system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include → faylı qoşur, amma tapılmasa xəbərdarlıq (warning) verib davam edir.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require → faylı qoşur, amma tapılmasa dərhal fatal error verir (skript dayanır).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include_once → include kimi işləyir, amma eyni fayl yalnız bir dəfə qoşulur.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require_once → require kimi işləyir, amma eyni fayl yalnız bir dəfə qoşulur.</a:t>
            </a:r>
            <a:endParaRPr lang="az-Latn-AZ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Yəni </a:t>
            </a:r>
            <a:r>
              <a:rPr lang="en-US" sz="1200" b="1">
                <a:latin typeface="-apple-system"/>
              </a:rPr>
              <a:t>require_once </a:t>
            </a:r>
            <a:r>
              <a:rPr lang="en-US" sz="1200">
                <a:latin typeface="-apple-system"/>
              </a:rPr>
              <a:t>→ həm mütləq qoşulsun, həm də təkrar qoşulmasın.</a:t>
            </a:r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>
                <a:solidFill>
                  <a:srgbClr val="FF0000"/>
                </a:solidFill>
              </a:rPr>
              <a:t>2) </a:t>
            </a:r>
            <a:r>
              <a:rPr lang="en-US" sz="1200"/>
              <a:t>Niyə istifadə edirik?</a:t>
            </a:r>
          </a:p>
          <a:p>
            <a:endParaRPr lang="en-US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Config faylları (</a:t>
            </a:r>
            <a:r>
              <a:rPr lang="en-US" sz="1200" b="1"/>
              <a:t>config.php</a:t>
            </a:r>
            <a:r>
              <a:rPr lang="en-US" sz="1200"/>
              <a:t>) → </a:t>
            </a:r>
            <a:r>
              <a:rPr lang="en-US" sz="1200" b="1"/>
              <a:t>database</a:t>
            </a:r>
            <a:r>
              <a:rPr lang="en-US" sz="1200"/>
              <a:t> </a:t>
            </a:r>
            <a:r>
              <a:rPr lang="en-US" sz="1200" b="1"/>
              <a:t>bağlantısı</a:t>
            </a:r>
            <a:r>
              <a:rPr lang="en-US" sz="1200"/>
              <a:t>, </a:t>
            </a:r>
            <a:r>
              <a:rPr lang="en-US" sz="1200" b="1"/>
              <a:t>API ayarları </a:t>
            </a:r>
            <a:r>
              <a:rPr lang="en-US" sz="1200"/>
              <a:t>və s. </a:t>
            </a:r>
            <a:r>
              <a:rPr lang="az-Latn-AZ" sz="1200"/>
              <a:t>həmin bu faylın içində yazılacaq</a:t>
            </a:r>
            <a:r>
              <a:rPr lang="en-US" sz="1200"/>
              <a:t>.</a:t>
            </a:r>
          </a:p>
          <a:p>
            <a:pPr>
              <a:lnSpc>
                <a:spcPct val="150000"/>
              </a:lnSpc>
            </a:pPr>
            <a:r>
              <a:rPr lang="en-US" sz="1200"/>
              <a:t>Bu fayl birdən çox dəfə çağırılsa təkrar eyni dəyişənləri və funksiyaları elan edər → </a:t>
            </a:r>
            <a:r>
              <a:rPr lang="az-Latn-AZ" sz="1200"/>
              <a:t>buna görədə kod </a:t>
            </a:r>
            <a:r>
              <a:rPr lang="en-US" sz="1200"/>
              <a:t>“</a:t>
            </a:r>
            <a:r>
              <a:rPr lang="en-US" sz="1200" b="1"/>
              <a:t>already declared</a:t>
            </a:r>
            <a:r>
              <a:rPr lang="en-US" sz="1200"/>
              <a:t>” error verər</a:t>
            </a:r>
            <a:r>
              <a:rPr lang="az-Latn-AZ" sz="1200"/>
              <a:t>. </a:t>
            </a:r>
          </a:p>
          <a:p>
            <a:pPr>
              <a:lnSpc>
                <a:spcPct val="150000"/>
              </a:lnSpc>
            </a:pPr>
            <a:r>
              <a:rPr lang="en-US" sz="1200"/>
              <a:t>Ona görə </a:t>
            </a:r>
            <a:r>
              <a:rPr lang="en-US" sz="1200" b="1"/>
              <a:t>require_once() </a:t>
            </a:r>
            <a:r>
              <a:rPr lang="en-US" sz="1200"/>
              <a:t>ilə yalnız bir dəfə qoşuruq.</a:t>
            </a:r>
            <a:r>
              <a:rPr lang="az-Latn-AZ" sz="1200"/>
              <a:t> Beləliklə </a:t>
            </a:r>
            <a:r>
              <a:rPr lang="az-Latn-AZ" sz="1200" b="1"/>
              <a:t>DB</a:t>
            </a:r>
            <a:r>
              <a:rPr lang="az-Latn-AZ" sz="1200"/>
              <a:t> kodlarının təkrar çağrılmasının qarşısını alırıq.</a:t>
            </a:r>
            <a:endParaRPr lang="en-US" sz="1200"/>
          </a:p>
          <a:p>
            <a:pPr>
              <a:lnSpc>
                <a:spcPct val="150000"/>
              </a:lnSpc>
            </a:pPr>
            <a:endParaRPr lang="en-US" sz="1200"/>
          </a:p>
          <a:p>
            <a:endParaRPr lang="az-Latn-AZ" sz="1200"/>
          </a:p>
          <a:p>
            <a:endParaRPr lang="en-US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Core faylları (</a:t>
            </a:r>
            <a:r>
              <a:rPr lang="en-US" sz="1200" b="1"/>
              <a:t>post.php</a:t>
            </a:r>
            <a:r>
              <a:rPr lang="en-US" sz="1200"/>
              <a:t>) → postlarla işləyən class və ya funksiyalar </a:t>
            </a:r>
            <a:r>
              <a:rPr lang="az-Latn-AZ" sz="1200"/>
              <a:t>bu faylın içində olacaq</a:t>
            </a:r>
            <a:r>
              <a:rPr lang="en-US" sz="1200"/>
              <a:t>.</a:t>
            </a:r>
          </a:p>
          <a:p>
            <a:pPr>
              <a:lnSpc>
                <a:spcPct val="150000"/>
              </a:lnSpc>
            </a:pPr>
            <a:r>
              <a:rPr lang="en-US" sz="1200"/>
              <a:t>Birdən çox dəfə qoşulsa eyni problem → </a:t>
            </a:r>
            <a:r>
              <a:rPr lang="en-US" sz="1200" b="1"/>
              <a:t>Cannot redeclare class/function </a:t>
            </a:r>
            <a:r>
              <a:rPr lang="en-US" sz="1200"/>
              <a:t>xətası</a:t>
            </a:r>
            <a:r>
              <a:rPr lang="az-Latn-AZ" sz="1200"/>
              <a:t> alarıq</a:t>
            </a:r>
            <a:r>
              <a:rPr lang="en-US" sz="1200"/>
              <a:t>.</a:t>
            </a:r>
          </a:p>
          <a:p>
            <a:endParaRPr lang="az-Latn-AZ" sz="1200"/>
          </a:p>
          <a:p>
            <a:endParaRPr lang="en-US" sz="1200"/>
          </a:p>
          <a:p>
            <a:r>
              <a:rPr lang="en-US" sz="1200"/>
              <a:t>Ona görə </a:t>
            </a:r>
            <a:r>
              <a:rPr lang="en-US" sz="1200" b="1"/>
              <a:t>require_once() </a:t>
            </a:r>
            <a:r>
              <a:rPr lang="en-US" sz="1200"/>
              <a:t>→ </a:t>
            </a:r>
            <a:r>
              <a:rPr lang="az-Latn-AZ" sz="1200"/>
              <a:t>qoşulma üçün </a:t>
            </a:r>
            <a:r>
              <a:rPr lang="en-US" sz="1200"/>
              <a:t>təhlükəsiz yoldur.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33A23-3790-4EC3-A1B5-BDB3B9E00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391" y="0"/>
            <a:ext cx="5706609" cy="30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02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C5ADC-0CC7-C224-E303-40E04028B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CB69CF4-BB92-8A7C-A055-3F50067E502A}"/>
              </a:ext>
            </a:extLst>
          </p:cNvPr>
          <p:cNvSpPr txBox="1"/>
          <p:nvPr/>
        </p:nvSpPr>
        <p:spPr>
          <a:xfrm>
            <a:off x="184727" y="817480"/>
            <a:ext cx="118225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-apple-system"/>
              </a:rPr>
              <a:t>Bu sətir deyir: “Layihənin config.php faylını qoş, amma yalnız bir dəfə qoşulsun. Əgər əvvəl qoşulubsa, yenidən qoşma.”</a:t>
            </a:r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r>
              <a:rPr lang="en-US"/>
              <a:t>Bu sətir deyir: “Core içində post.php faylını qoş və bir dəfəlik istifadə et.”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highlight>
                  <a:srgbClr val="FFFF00"/>
                </a:highlight>
              </a:rPr>
              <a:t>Yəni</a:t>
            </a:r>
            <a:r>
              <a:rPr lang="en-US"/>
              <a:t>: </a:t>
            </a:r>
            <a:r>
              <a:rPr lang="en-US" b="1"/>
              <a:t>initialize.php </a:t>
            </a:r>
            <a:r>
              <a:rPr lang="en-US"/>
              <a:t>→ əvvəl konstantlarla yolları hazırlayır, sonra </a:t>
            </a:r>
            <a:r>
              <a:rPr lang="en-US" b="1"/>
              <a:t>require_once() </a:t>
            </a:r>
            <a:r>
              <a:rPr lang="en-US"/>
              <a:t>ilə lazım olan əsas faylları layihəyə qoşur. Bu, bir növ layihənin giriş (entry point) bootstrapping faylıdır.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ECA57-EBA8-5E61-C58F-2D5CE6EE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15216" cy="666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DF4AF-8D5B-14FD-F75B-3F529465C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6124"/>
            <a:ext cx="3267531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20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0D3EB-1091-4FBE-8076-BF887406E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5DEFA1-7E67-B102-78D4-2A14C3ECFC51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9913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D1511-7C5E-278B-134E-4F68DAAEF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26997E-A836-99FE-04C7-894D90623233}"/>
              </a:ext>
            </a:extLst>
          </p:cNvPr>
          <p:cNvSpPr txBox="1"/>
          <p:nvPr/>
        </p:nvSpPr>
        <p:spPr>
          <a:xfrm>
            <a:off x="203200" y="244826"/>
            <a:ext cx="1182254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1) Faylın ümumi rolu</a:t>
            </a:r>
          </a:p>
          <a:p>
            <a:endParaRPr lang="en-US" sz="120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config.php </a:t>
            </a:r>
            <a:r>
              <a:rPr lang="en-US" sz="1200">
                <a:latin typeface="-apple-system"/>
              </a:rPr>
              <a:t>adətən layihənin konfiqurasiya faylı olur. Burada: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Database bağlantısı (</a:t>
            </a:r>
            <a:r>
              <a:rPr lang="en-US" sz="1200" b="1">
                <a:latin typeface="-apple-system"/>
              </a:rPr>
              <a:t>PDO</a:t>
            </a:r>
            <a:r>
              <a:rPr lang="en-US" sz="1200">
                <a:latin typeface="-apple-system"/>
              </a:rPr>
              <a:t> ilə) qurulur.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Ümumi </a:t>
            </a:r>
            <a:r>
              <a:rPr lang="az-Latn-AZ" sz="1200">
                <a:latin typeface="-apple-system"/>
              </a:rPr>
              <a:t>parametrlər</a:t>
            </a:r>
            <a:r>
              <a:rPr lang="en-US" sz="1200">
                <a:latin typeface="-apple-system"/>
              </a:rPr>
              <a:t> (APP_NAME və s.) saxlanılır.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Sonradan bu fayl </a:t>
            </a:r>
            <a:r>
              <a:rPr lang="en-US" sz="1200" b="1">
                <a:latin typeface="-apple-system"/>
              </a:rPr>
              <a:t>require_once </a:t>
            </a:r>
            <a:r>
              <a:rPr lang="en-US" sz="1200">
                <a:latin typeface="-apple-system"/>
              </a:rPr>
              <a:t>ilə hər yerdə çağırılır və layihənin bütün hissələri eyni parametrlərlə işləyir.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Burada </a:t>
            </a:r>
            <a:r>
              <a:rPr lang="en-US" sz="1200" b="1">
                <a:solidFill>
                  <a:srgbClr val="FF0000"/>
                </a:solidFill>
              </a:rPr>
              <a:t>PDO</a:t>
            </a:r>
            <a:r>
              <a:rPr lang="en-US" sz="1200" b="1"/>
              <a:t> obyekti yaradılır</a:t>
            </a:r>
            <a:r>
              <a:rPr lang="en-US" sz="1200"/>
              <a:t>: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mysql:host=127.0.0.1 </a:t>
            </a:r>
            <a:r>
              <a:rPr lang="en-US" sz="1200"/>
              <a:t>→ DB server ünvanı (localhost).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dbname=phprest </a:t>
            </a:r>
            <a:r>
              <a:rPr lang="en-US" sz="1200"/>
              <a:t>→ qoşulacağı DB.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charset=utf8 </a:t>
            </a:r>
            <a:r>
              <a:rPr lang="en-US" sz="1200"/>
              <a:t>→ UTF-8 dəstəyi.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$db_user</a:t>
            </a:r>
            <a:r>
              <a:rPr lang="en-US" sz="1200"/>
              <a:t>, </a:t>
            </a:r>
            <a:r>
              <a:rPr lang="en-US" sz="1200" b="1"/>
              <a:t>$db_password </a:t>
            </a:r>
            <a:r>
              <a:rPr lang="en-US" sz="1200"/>
              <a:t>→ login məlumatları.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Nəticədə </a:t>
            </a:r>
            <a:r>
              <a:rPr lang="en-US" sz="1200" b="1"/>
              <a:t>$db </a:t>
            </a:r>
            <a:r>
              <a:rPr lang="en-US" sz="1200"/>
              <a:t>adlı obyekt yaranır, bundan sonra</a:t>
            </a:r>
            <a:r>
              <a:rPr lang="az-Latn-AZ" sz="1200"/>
              <a:t> həmin </a:t>
            </a:r>
            <a:r>
              <a:rPr lang="az-Latn-AZ" sz="1200" b="1"/>
              <a:t>DB</a:t>
            </a:r>
            <a:r>
              <a:rPr lang="az-Latn-AZ" sz="1200"/>
              <a:t>,</a:t>
            </a:r>
            <a:r>
              <a:rPr lang="en-US" sz="1200"/>
              <a:t> istənilən </a:t>
            </a:r>
            <a:r>
              <a:rPr lang="en-US" sz="1200" b="1"/>
              <a:t>SELECT</a:t>
            </a:r>
            <a:r>
              <a:rPr lang="en-US" sz="1200"/>
              <a:t>, </a:t>
            </a:r>
            <a:r>
              <a:rPr lang="en-US" sz="1200" b="1"/>
              <a:t>INSERT</a:t>
            </a:r>
            <a:r>
              <a:rPr lang="en-US" sz="1200"/>
              <a:t>, </a:t>
            </a:r>
            <a:r>
              <a:rPr lang="en-US" sz="1200" b="1"/>
              <a:t>UPDATE</a:t>
            </a:r>
            <a:r>
              <a:rPr lang="en-US" sz="1200"/>
              <a:t>, </a:t>
            </a:r>
            <a:r>
              <a:rPr lang="en-US" sz="1200" b="1"/>
              <a:t>DELETE</a:t>
            </a:r>
            <a:r>
              <a:rPr lang="en-US" sz="1200"/>
              <a:t> üçün istifadə ediləcək.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53696-4F7A-D36D-8999-01AEBBCCF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4509"/>
            <a:ext cx="7087589" cy="352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DCA061-550A-C4B1-D96C-C526871A7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4905191"/>
            <a:ext cx="6197600" cy="195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19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5845C-3450-5319-03B7-BB2D0EBE4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A2D0D2A-E70F-C36D-AF05-92AF38D70DF1}"/>
              </a:ext>
            </a:extLst>
          </p:cNvPr>
          <p:cNvSpPr txBox="1"/>
          <p:nvPr/>
        </p:nvSpPr>
        <p:spPr>
          <a:xfrm>
            <a:off x="184727" y="632753"/>
            <a:ext cx="118225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-apple-system"/>
              </a:rPr>
              <a:t>Prepared statement</a:t>
            </a:r>
            <a:r>
              <a:rPr lang="en-US" sz="1200">
                <a:latin typeface="-apple-system"/>
              </a:rPr>
              <a:t>-ların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emulyasiya</a:t>
            </a:r>
            <a:r>
              <a:rPr lang="en-US" sz="1200">
                <a:latin typeface="-apple-system"/>
              </a:rPr>
              <a:t> rejimini söndürür.</a:t>
            </a:r>
          </a:p>
          <a:p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Normalda </a:t>
            </a:r>
            <a:r>
              <a:rPr lang="en-US" sz="1200" b="1">
                <a:latin typeface="-apple-system"/>
              </a:rPr>
              <a:t>PDO</a:t>
            </a:r>
            <a:r>
              <a:rPr lang="en-US" sz="1200">
                <a:latin typeface="-apple-system"/>
              </a:rPr>
              <a:t> bəzi sorğuları öz içində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emulyasiya</a:t>
            </a:r>
            <a:r>
              <a:rPr lang="en-US" sz="1200">
                <a:latin typeface="-apple-system"/>
              </a:rPr>
              <a:t> edir.</a:t>
            </a:r>
            <a:r>
              <a:rPr lang="az-Latn-AZ" sz="1200">
                <a:latin typeface="-apple-system"/>
              </a:rPr>
              <a:t> Yəni, DB “</a:t>
            </a:r>
            <a:r>
              <a:rPr lang="az-Latn-AZ" sz="1200" b="1">
                <a:latin typeface="-apple-system"/>
              </a:rPr>
              <a:t>prepared statement</a:t>
            </a:r>
            <a:r>
              <a:rPr lang="az-Latn-AZ" sz="1200">
                <a:latin typeface="-apple-system"/>
              </a:rPr>
              <a:t>” işləmir, sadəcə </a:t>
            </a:r>
            <a:r>
              <a:rPr lang="az-Latn-AZ" sz="1200" b="1">
                <a:latin typeface="-apple-system"/>
              </a:rPr>
              <a:t>PDO</a:t>
            </a:r>
            <a:r>
              <a:rPr lang="az-Latn-AZ" sz="1200">
                <a:latin typeface="-apple-system"/>
              </a:rPr>
              <a:t> öz içində </a:t>
            </a:r>
            <a:r>
              <a:rPr lang="az-Latn-AZ" sz="1200" b="1">
                <a:latin typeface="-apple-system"/>
              </a:rPr>
              <a:t>təqlid</a:t>
            </a:r>
            <a:r>
              <a:rPr lang="az-Latn-AZ" sz="1200">
                <a:latin typeface="-apple-system"/>
              </a:rPr>
              <a:t> edir. Yəni, DB-ə </a:t>
            </a:r>
            <a:r>
              <a:rPr lang="az-Latn-AZ" sz="1200" b="1">
                <a:latin typeface="-apple-system"/>
              </a:rPr>
              <a:t>sadə string </a:t>
            </a:r>
            <a:r>
              <a:rPr lang="az-Latn-AZ" sz="1200">
                <a:latin typeface="-apple-system"/>
              </a:rPr>
              <a:t>kimi sorğu göndərir.</a:t>
            </a: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Burada isə deyirik ki, həqiqi </a:t>
            </a:r>
            <a:r>
              <a:rPr lang="en-US" sz="1200" b="1">
                <a:latin typeface="-apple-system"/>
              </a:rPr>
              <a:t>MySQL prepared statements </a:t>
            </a:r>
            <a:r>
              <a:rPr lang="en-US" sz="1200">
                <a:latin typeface="-apple-system"/>
              </a:rPr>
              <a:t>istifadə olunsun (təhlükəsizlik və performans üçün daha yaxşıdır).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r>
              <a:rPr lang="en-US" sz="1200"/>
              <a:t>1) </a:t>
            </a:r>
            <a:r>
              <a:rPr lang="en-US" sz="1200" b="1"/>
              <a:t>Prepared statement nədir</a:t>
            </a:r>
            <a:r>
              <a:rPr lang="en-US" sz="1200"/>
              <a:t>?</a:t>
            </a:r>
          </a:p>
          <a:p>
            <a:endParaRPr lang="en-US" sz="1200"/>
          </a:p>
          <a:p>
            <a:r>
              <a:rPr lang="en-US" sz="1200"/>
              <a:t>Adətən SQL sorğularını belə yazırıq: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Amma daha təhlükəsiz yol </a:t>
            </a:r>
            <a:r>
              <a:rPr lang="en-US" sz="1200" b="1"/>
              <a:t>prepared statement</a:t>
            </a:r>
            <a:r>
              <a:rPr lang="en-US" sz="1200"/>
              <a:t>-dır: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90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/>
              <a:t>Burada </a:t>
            </a:r>
            <a:r>
              <a:rPr lang="en-US" sz="1200" b="1">
                <a:solidFill>
                  <a:srgbClr val="FF0000"/>
                </a:solidFill>
              </a:rPr>
              <a:t>:id </a:t>
            </a:r>
            <a:r>
              <a:rPr lang="en-US" sz="1200"/>
              <a:t>placeholder-dur (yer tutucu). Burda </a:t>
            </a:r>
            <a:r>
              <a:rPr lang="en-US" sz="1200" b="1">
                <a:solidFill>
                  <a:srgbClr val="FF0000"/>
                </a:solidFill>
              </a:rPr>
              <a:t>:id </a:t>
            </a:r>
            <a:r>
              <a:rPr lang="en-US" sz="1200"/>
              <a:t>əvəzinə </a:t>
            </a:r>
            <a:r>
              <a:rPr lang="en-US" sz="1200" b="1"/>
              <a:t>5</a:t>
            </a:r>
            <a:r>
              <a:rPr lang="en-US" sz="1200"/>
              <a:t> qoyulur. </a:t>
            </a:r>
            <a:endParaRPr lang="az-Latn-AZ" sz="120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/>
              <a:t>PHP bunu </a:t>
            </a:r>
            <a:r>
              <a:rPr lang="en-US" sz="1200" b="1"/>
              <a:t>DB</a:t>
            </a:r>
            <a:r>
              <a:rPr lang="en-US" sz="1200"/>
              <a:t>-ə ötürür, </a:t>
            </a:r>
            <a:r>
              <a:rPr lang="en-US" sz="1200" b="1"/>
              <a:t>DB</a:t>
            </a:r>
            <a:r>
              <a:rPr lang="en-US" sz="1200"/>
              <a:t> də</a:t>
            </a:r>
            <a:r>
              <a:rPr lang="az-Latn-AZ" sz="1200"/>
              <a:t>,</a:t>
            </a:r>
            <a:r>
              <a:rPr lang="en-US" sz="1200"/>
              <a:t> dəyişəni ayrıca bağlayır. Bu, </a:t>
            </a:r>
            <a:r>
              <a:rPr lang="en-US" sz="1200" b="1"/>
              <a:t>SQL injection</a:t>
            </a:r>
            <a:r>
              <a:rPr lang="en-US" sz="1200"/>
              <a:t>-dan qoruyur.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B460C-1211-DAE0-4ED4-4C4A269E5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24954" cy="504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F166F8-E22B-CE9E-B589-5D77CF39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6411"/>
            <a:ext cx="3391373" cy="390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6A593-FC74-6A78-8F21-520C91F59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37468"/>
            <a:ext cx="4725059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11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AD356-9D44-AF59-A0CD-F31F40425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7019E0-4408-80F1-0567-6CA8E984BE85}"/>
              </a:ext>
            </a:extLst>
          </p:cNvPr>
          <p:cNvSpPr txBox="1"/>
          <p:nvPr/>
        </p:nvSpPr>
        <p:spPr>
          <a:xfrm>
            <a:off x="203200" y="244826"/>
            <a:ext cx="1182254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1)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:id </a:t>
            </a:r>
            <a:r>
              <a:rPr lang="en-US" sz="1200">
                <a:latin typeface="-apple-system"/>
              </a:rPr>
              <a:t>nədir?</a:t>
            </a:r>
          </a:p>
          <a:p>
            <a:br>
              <a:rPr lang="en-US" sz="1200"/>
            </a:br>
            <a:r>
              <a:rPr lang="en-US" sz="1200" b="1"/>
              <a:t>:id </a:t>
            </a:r>
            <a:r>
              <a:rPr lang="en-US" sz="1200"/>
              <a:t>— </a:t>
            </a:r>
            <a:r>
              <a:rPr lang="en-US" sz="1200" b="1"/>
              <a:t>SQL prepared statement</a:t>
            </a:r>
            <a:r>
              <a:rPr lang="en-US" sz="1200"/>
              <a:t>-də </a:t>
            </a:r>
            <a:r>
              <a:rPr lang="en-US" sz="1200" b="1"/>
              <a:t>named placeholder </a:t>
            </a:r>
            <a:r>
              <a:rPr lang="en-US" sz="1200"/>
              <a:t>(adlandırılmış yer tutucu) </a:t>
            </a:r>
            <a:r>
              <a:rPr lang="az-Latn-AZ" sz="1200"/>
              <a:t>adlanır</a:t>
            </a:r>
            <a:r>
              <a:rPr lang="en-US" sz="1200"/>
              <a:t>. Yəni sorğuda </a:t>
            </a:r>
            <a:r>
              <a:rPr lang="en-US" sz="1200" b="1">
                <a:solidFill>
                  <a:srgbClr val="FF0000"/>
                </a:solidFill>
              </a:rPr>
              <a:t>dəyişən</a:t>
            </a:r>
            <a:r>
              <a:rPr lang="az-Latn-AZ" sz="1200" b="1">
                <a:solidFill>
                  <a:srgbClr val="FF0000"/>
                </a:solidFill>
              </a:rPr>
              <a:t>in</a:t>
            </a:r>
            <a:r>
              <a:rPr lang="en-US" sz="1200" b="1">
                <a:solidFill>
                  <a:srgbClr val="FF0000"/>
                </a:solidFill>
              </a:rPr>
              <a:t> </a:t>
            </a:r>
            <a:r>
              <a:rPr lang="en-US" sz="1200"/>
              <a:t>yerini göstərir, real dəyər</a:t>
            </a:r>
            <a:r>
              <a:rPr lang="az-Latn-AZ" sz="1200"/>
              <a:t>,</a:t>
            </a:r>
            <a:r>
              <a:rPr lang="en-US" sz="1200"/>
              <a:t> sorğu icra olunmazdan əvvəl </a:t>
            </a:r>
            <a:r>
              <a:rPr lang="en-US" sz="1200" b="1">
                <a:solidFill>
                  <a:srgbClr val="0070C0"/>
                </a:solidFill>
              </a:rPr>
              <a:t>bind</a:t>
            </a:r>
            <a:r>
              <a:rPr lang="en-US" sz="1200"/>
              <a:t> və ya </a:t>
            </a:r>
            <a:r>
              <a:rPr lang="en-US" sz="1200" b="1">
                <a:solidFill>
                  <a:srgbClr val="0070C0"/>
                </a:solidFill>
              </a:rPr>
              <a:t>execute</a:t>
            </a:r>
            <a:r>
              <a:rPr lang="en-US" sz="1200"/>
              <a:t> ilə ona verilir.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2) </a:t>
            </a:r>
            <a:r>
              <a:rPr lang="en-US" sz="1200" b="1"/>
              <a:t>:id </a:t>
            </a:r>
            <a:r>
              <a:rPr lang="en-US" sz="1200"/>
              <a:t>form input-unun </a:t>
            </a:r>
            <a:r>
              <a:rPr lang="en-US" sz="1200" b="1"/>
              <a:t>name</a:t>
            </a:r>
            <a:r>
              <a:rPr lang="en-US" sz="1200"/>
              <a:t> atributu ilə </a:t>
            </a:r>
            <a:r>
              <a:rPr lang="az-Latn-AZ" sz="1200"/>
              <a:t>əlaqələndirilir</a:t>
            </a:r>
            <a:r>
              <a:rPr lang="en-US" sz="1200"/>
              <a:t>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HTML formunda </a:t>
            </a:r>
            <a:r>
              <a:rPr lang="en-US" sz="1200" b="1"/>
              <a:t>name="id" </a:t>
            </a:r>
            <a:r>
              <a:rPr lang="en-US" sz="1200"/>
              <a:t>yazmısansa, POST edəndə PHP-də </a:t>
            </a:r>
            <a:r>
              <a:rPr lang="en-US" sz="1200" b="1"/>
              <a:t>$id = $_POST['id']; </a:t>
            </a:r>
            <a:r>
              <a:rPr lang="en-US" sz="1200"/>
              <a:t>al</a:t>
            </a:r>
            <a:r>
              <a:rPr lang="az-Latn-AZ" sz="1200"/>
              <a:t>a bilərik</a:t>
            </a:r>
            <a:r>
              <a:rPr lang="en-US" sz="120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Sonra həmin </a:t>
            </a:r>
            <a:r>
              <a:rPr lang="en-US" sz="1200" b="1"/>
              <a:t>$id</a:t>
            </a:r>
            <a:r>
              <a:rPr lang="en-US" sz="1200"/>
              <a:t>-</a:t>
            </a:r>
            <a:r>
              <a:rPr lang="az-Latn-AZ" sz="1200"/>
              <a:t>n</a:t>
            </a:r>
            <a:r>
              <a:rPr lang="en-US" sz="1200"/>
              <a:t>i</a:t>
            </a:r>
            <a:r>
              <a:rPr lang="az-Latn-AZ" sz="1200"/>
              <a:t>,</a:t>
            </a:r>
            <a:r>
              <a:rPr lang="en-US" sz="1200"/>
              <a:t> SQL placeholder-a verirsən (</a:t>
            </a:r>
            <a:r>
              <a:rPr lang="en-US" sz="1200" b="1"/>
              <a:t>:id</a:t>
            </a:r>
            <a:r>
              <a:rPr lang="en-US" sz="1200"/>
              <a:t>-ə </a:t>
            </a:r>
            <a:r>
              <a:rPr lang="en-US" sz="1200" b="1"/>
              <a:t>bind</a:t>
            </a:r>
            <a:r>
              <a:rPr lang="en-US" sz="1200"/>
              <a:t> edirsən).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Form POST nümunəsi</a:t>
            </a:r>
            <a:r>
              <a:rPr lang="az-Latn-AZ" sz="1200"/>
              <a:t>: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create.php</a:t>
            </a:r>
            <a:r>
              <a:rPr lang="en-US" sz="120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07E0F-4C6A-3C5B-9380-BA5D5A8BB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827"/>
            <a:ext cx="5029902" cy="914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07F418-6A05-671B-6952-1B135BE4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5812"/>
            <a:ext cx="3667637" cy="1267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3A3D4-C7A7-E253-29CC-07DC59A83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484792"/>
            <a:ext cx="3602182" cy="137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84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786BC-CB0B-D765-F964-2EDCB7FDC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162B4F-F170-B5BB-746B-B526350911C0}"/>
              </a:ext>
            </a:extLst>
          </p:cNvPr>
          <p:cNvSpPr txBox="1"/>
          <p:nvPr/>
        </p:nvSpPr>
        <p:spPr>
          <a:xfrm>
            <a:off x="203200" y="244826"/>
            <a:ext cx="11822545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2) Eynilə: əgər dəyər </a:t>
            </a:r>
            <a:r>
              <a:rPr lang="az-Latn-AZ" sz="1200" b="1">
                <a:latin typeface="-apple-system"/>
              </a:rPr>
              <a:t>URL</a:t>
            </a:r>
            <a:r>
              <a:rPr lang="az-Latn-AZ" sz="1200">
                <a:latin typeface="-apple-system"/>
              </a:rPr>
              <a:t> ilə gəlirsə, məsələn: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o zaman PHP-də </a:t>
            </a:r>
            <a:r>
              <a:rPr lang="en-US" sz="1200" b="1"/>
              <a:t>$id = $_GET['id']; </a:t>
            </a:r>
            <a:r>
              <a:rPr lang="en-US" sz="1200"/>
              <a:t>olacaq. Sonra </a:t>
            </a:r>
            <a:r>
              <a:rPr lang="en-US" sz="1200" b="1"/>
              <a:t>$id</a:t>
            </a:r>
            <a:r>
              <a:rPr lang="en-US" sz="1200"/>
              <a:t>-</a:t>
            </a:r>
            <a:r>
              <a:rPr lang="az-Latn-AZ" sz="1200"/>
              <a:t>n</a:t>
            </a:r>
            <a:r>
              <a:rPr lang="en-US" sz="1200"/>
              <a:t>i </a:t>
            </a:r>
            <a:r>
              <a:rPr lang="en-US" sz="1200" b="1"/>
              <a:t>:id</a:t>
            </a:r>
            <a:r>
              <a:rPr lang="en-US" sz="1200"/>
              <a:t>-</a:t>
            </a:r>
            <a:r>
              <a:rPr lang="az-Latn-AZ" sz="1200"/>
              <a:t>y</a:t>
            </a:r>
            <a:r>
              <a:rPr lang="en-US" sz="1200"/>
              <a:t>ə </a:t>
            </a:r>
            <a:r>
              <a:rPr lang="az-Latn-AZ" sz="1200"/>
              <a:t>verəcəyik</a:t>
            </a:r>
            <a:r>
              <a:rPr lang="en-US" sz="1200"/>
              <a:t>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P</a:t>
            </a:r>
            <a:r>
              <a:rPr lang="en-US" sz="1200"/>
              <a:t>raktiki nümunə (GET ilə) </a:t>
            </a:r>
            <a:r>
              <a:rPr lang="en-US" sz="1200" b="1"/>
              <a:t>read.php</a:t>
            </a:r>
            <a:r>
              <a:rPr lang="en-US" sz="1200"/>
              <a:t>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>
                <a:solidFill>
                  <a:srgbClr val="0070C0"/>
                </a:solidFill>
              </a:rPr>
              <a:t>bindValue</a:t>
            </a:r>
            <a:r>
              <a:rPr lang="en-US" sz="1200"/>
              <a:t> ilə həmçinin tipi (</a:t>
            </a:r>
            <a:r>
              <a:rPr lang="en-US" sz="1200" b="1"/>
              <a:t>PDO::PARAM_INT</a:t>
            </a:r>
            <a:r>
              <a:rPr lang="en-US" sz="1200"/>
              <a:t>, </a:t>
            </a:r>
            <a:r>
              <a:rPr lang="en-US" sz="1200" b="1"/>
              <a:t>PDO::PARAM_STR</a:t>
            </a:r>
            <a:r>
              <a:rPr lang="en-US" sz="1200"/>
              <a:t>) də verə bilərsiniz — bu bəzi hallarda önəmlidir.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4E74C-1341-D154-7A7A-32F53ECE6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081"/>
            <a:ext cx="3534268" cy="362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5E89F-62F0-F773-2D14-DAFDAC456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182"/>
            <a:ext cx="6491245" cy="31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6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ED757-E970-FE46-A11F-A0D302E56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140A69B-CD93-1E29-278A-76DCBD178EEB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phprest</a:t>
            </a:r>
            <a:r>
              <a:rPr lang="az-Latn-AZ">
                <a:latin typeface="-apple-system"/>
              </a:rPr>
              <a:t> adında Verilənlər bazası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50D74-E905-6363-9998-4C1CB991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472" y="1287881"/>
            <a:ext cx="5827056" cy="4282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720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A0B2A-CC42-47CF-DA9A-38A32B7EE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5D73BD-7E8E-80DB-462E-6A5477BEF59C}"/>
              </a:ext>
            </a:extLst>
          </p:cNvPr>
          <p:cNvSpPr txBox="1"/>
          <p:nvPr/>
        </p:nvSpPr>
        <p:spPr>
          <a:xfrm>
            <a:off x="203200" y="244826"/>
            <a:ext cx="1182254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-apple-system"/>
              </a:rPr>
              <a:t>Named placeholder </a:t>
            </a:r>
            <a:r>
              <a:rPr lang="en-US" sz="1200">
                <a:latin typeface="-apple-system"/>
              </a:rPr>
              <a:t>vs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positional</a:t>
            </a:r>
            <a:r>
              <a:rPr lang="en-US" sz="1200">
                <a:latin typeface="-apple-system"/>
              </a:rPr>
              <a:t> (?)</a:t>
            </a:r>
          </a:p>
          <a:p>
            <a:endParaRPr lang="en-US" sz="1200">
              <a:latin typeface="-apple-system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00B050"/>
                </a:solidFill>
                <a:latin typeface="-apple-system"/>
              </a:rPr>
              <a:t>Named</a:t>
            </a:r>
            <a:r>
              <a:rPr lang="en-US" sz="1200">
                <a:latin typeface="-apple-system"/>
              </a:rPr>
              <a:t>:</a:t>
            </a:r>
            <a:r>
              <a:rPr lang="az-Latn-AZ" sz="1200">
                <a:latin typeface="-apple-system"/>
              </a:rPr>
              <a:t>  </a:t>
            </a:r>
            <a:r>
              <a:rPr lang="en-US" sz="1200">
                <a:latin typeface="-apple-system"/>
              </a:rPr>
              <a:t> </a:t>
            </a:r>
            <a:r>
              <a:rPr lang="az-Latn-AZ" sz="1200">
                <a:latin typeface="-apple-system"/>
              </a:rPr>
              <a:t>   </a:t>
            </a:r>
            <a:r>
              <a:rPr lang="en-US" sz="1200" b="1">
                <a:latin typeface="-apple-system"/>
              </a:rPr>
              <a:t>WHERE id = </a:t>
            </a:r>
            <a:r>
              <a:rPr lang="en-US" sz="1200" b="1">
                <a:solidFill>
                  <a:srgbClr val="0070C0"/>
                </a:solidFill>
                <a:latin typeface="-apple-system"/>
              </a:rPr>
              <a:t>:id </a:t>
            </a:r>
            <a:r>
              <a:rPr lang="en-US" sz="1200" b="1">
                <a:latin typeface="-apple-system"/>
              </a:rPr>
              <a:t>AND status = </a:t>
            </a:r>
            <a:r>
              <a:rPr lang="en-US" sz="1200" b="1">
                <a:solidFill>
                  <a:srgbClr val="0070C0"/>
                </a:solidFill>
                <a:latin typeface="-apple-system"/>
              </a:rPr>
              <a:t>:s</a:t>
            </a:r>
            <a:r>
              <a:rPr lang="en-US" sz="1200">
                <a:latin typeface="-apple-system"/>
              </a:rPr>
              <a:t> — daha oxunaqlıdır.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00B050"/>
                </a:solidFill>
                <a:latin typeface="-apple-system"/>
              </a:rPr>
              <a:t>Positional</a:t>
            </a:r>
            <a:r>
              <a:rPr lang="en-US" sz="1200">
                <a:latin typeface="-apple-system"/>
              </a:rPr>
              <a:t>: </a:t>
            </a:r>
            <a:r>
              <a:rPr lang="en-US" sz="1200" b="1">
                <a:latin typeface="-apple-system"/>
              </a:rPr>
              <a:t>WHERE id = </a:t>
            </a:r>
            <a:r>
              <a:rPr lang="en-US" sz="1200" b="1">
                <a:solidFill>
                  <a:srgbClr val="0070C0"/>
                </a:solidFill>
                <a:latin typeface="-apple-system"/>
              </a:rPr>
              <a:t>?</a:t>
            </a:r>
            <a:r>
              <a:rPr lang="en-US" sz="1200">
                <a:latin typeface="-apple-system"/>
              </a:rPr>
              <a:t> </a:t>
            </a:r>
            <a:r>
              <a:rPr lang="en-US" sz="1200" b="1">
                <a:latin typeface="-apple-system"/>
              </a:rPr>
              <a:t>AND status = </a:t>
            </a:r>
            <a:r>
              <a:rPr lang="en-US" sz="1200" b="1">
                <a:solidFill>
                  <a:srgbClr val="0070C0"/>
                </a:solidFill>
                <a:latin typeface="-apple-system"/>
              </a:rPr>
              <a:t>?</a:t>
            </a:r>
            <a:r>
              <a:rPr lang="en-US" sz="1200">
                <a:latin typeface="-apple-system"/>
              </a:rPr>
              <a:t> — dəyərlər sıra ilə verilir.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Təhlükəsizlik (SQL injection)</a:t>
            </a:r>
            <a:r>
              <a:rPr lang="az-Latn-AZ" sz="1200" b="1"/>
              <a:t> </a:t>
            </a:r>
            <a:r>
              <a:rPr lang="az-Latn-AZ" sz="1200"/>
              <a:t>- </a:t>
            </a:r>
            <a:r>
              <a:rPr lang="en-US" sz="1200"/>
              <a:t>Prepared statements (və ATTR_EMULATE_PREPARES = false) dəyişənləri DB səviyyəsində bind edir — SQL injection riskini xeyli azaldır. Amma hər zaman: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numeric dəyərləri (int) ilə yoxla,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mətnləri lazım olsa </a:t>
            </a:r>
            <a:r>
              <a:rPr lang="en-US" sz="1200" b="1"/>
              <a:t>sanitizasiya</a:t>
            </a:r>
            <a:r>
              <a:rPr lang="en-US" sz="1200"/>
              <a:t> et,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və </a:t>
            </a:r>
            <a:r>
              <a:rPr lang="en-US" sz="1200" b="1"/>
              <a:t>ATTR_EMULATE_PREPARES = false </a:t>
            </a:r>
            <a:r>
              <a:rPr lang="en-US" sz="1200"/>
              <a:t>qoymaq tövsiyə olunur.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39225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552A3-44D0-5FEE-9D99-4630F8D7E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0BA9F7-74CF-6E6C-E746-348E05CF5A7E}"/>
              </a:ext>
            </a:extLst>
          </p:cNvPr>
          <p:cNvSpPr txBox="1"/>
          <p:nvPr/>
        </p:nvSpPr>
        <p:spPr>
          <a:xfrm>
            <a:off x="184727" y="678935"/>
            <a:ext cx="118225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-apple-system"/>
              </a:rPr>
              <a:t>Buffered query aktiv edilir</a:t>
            </a:r>
            <a:r>
              <a:rPr lang="en-US" sz="1200">
                <a:latin typeface="-apple-system"/>
              </a:rPr>
              <a:t>.</a:t>
            </a:r>
          </a:p>
          <a:p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Bu o deməkdir ki, sorğu</a:t>
            </a:r>
            <a:r>
              <a:rPr lang="az-Latn-AZ" sz="1200">
                <a:latin typeface="-apple-system"/>
              </a:rPr>
              <a:t> (request)</a:t>
            </a:r>
            <a:r>
              <a:rPr lang="en-US" sz="1200">
                <a:latin typeface="-apple-system"/>
              </a:rPr>
              <a:t> nəticələri tam olaraq yaddaşa</a:t>
            </a:r>
            <a:r>
              <a:rPr lang="az-Latn-AZ" sz="1200">
                <a:latin typeface="-apple-system"/>
              </a:rPr>
              <a:t> (buffer)</a:t>
            </a:r>
            <a:r>
              <a:rPr lang="en-US" sz="1200">
                <a:latin typeface="-apple-system"/>
              </a:rPr>
              <a:t> yüklənir.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Beləliklə,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$stmt-&gt;rowCount() </a:t>
            </a:r>
            <a:r>
              <a:rPr lang="en-US" sz="1200">
                <a:latin typeface="-apple-system"/>
              </a:rPr>
              <a:t>və ya birdən çox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fetch() </a:t>
            </a:r>
            <a:r>
              <a:rPr lang="en-US" sz="1200">
                <a:latin typeface="-apple-system"/>
              </a:rPr>
              <a:t>istifadə etmək mümkün olur.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Xəta rejimi təyin edilir</a:t>
            </a:r>
            <a:r>
              <a:rPr lang="en-US" sz="1200"/>
              <a:t>.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Normalda </a:t>
            </a:r>
            <a:r>
              <a:rPr lang="en-US" sz="1200" b="1"/>
              <a:t>PDO</a:t>
            </a:r>
            <a:r>
              <a:rPr lang="en-US" sz="1200"/>
              <a:t> xətaları warning kimi çıxara bilər.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Burada isə deyirik ki, xəta baş verəndə </a:t>
            </a:r>
            <a:r>
              <a:rPr lang="en-US" sz="1200" b="1">
                <a:solidFill>
                  <a:srgbClr val="FF0000"/>
                </a:solidFill>
              </a:rPr>
              <a:t>Exception</a:t>
            </a:r>
            <a:r>
              <a:rPr lang="en-US" sz="1200"/>
              <a:t> atsın.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Bu da </a:t>
            </a:r>
            <a:r>
              <a:rPr lang="en-US" sz="1200" b="1"/>
              <a:t>try/catch </a:t>
            </a:r>
            <a:r>
              <a:rPr lang="en-US" sz="1200"/>
              <a:t>ilə idarə olunmağa imkan verir.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E7878-2268-4EF8-2042-D05BCC1F5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2"/>
            <a:ext cx="4887007" cy="504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FF9EB2-2015-0B14-9F95-A51145B6F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6257"/>
            <a:ext cx="4896533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43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F6A54-7F96-3108-472F-AB724D587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D3F1CD-C6DD-CCBA-B1B2-DE585FBFCD17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42564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2E83C-99F6-432F-B356-83457842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1A308B-D100-46DD-485D-3AAECBCFF291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4886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6C7CE-14FB-74ED-AAD7-8FAA77638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EA96B0-D85D-FAE1-261E-BF1D89732F8E}"/>
              </a:ext>
            </a:extLst>
          </p:cNvPr>
          <p:cNvSpPr txBox="1"/>
          <p:nvPr/>
        </p:nvSpPr>
        <p:spPr>
          <a:xfrm>
            <a:off x="203200" y="244826"/>
            <a:ext cx="11822545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 b="1">
                <a:latin typeface="-apple-system"/>
              </a:rPr>
              <a:t>post.php </a:t>
            </a:r>
            <a:r>
              <a:rPr lang="az-Latn-AZ" sz="1600">
                <a:latin typeface="-apple-system"/>
              </a:rPr>
              <a:t>adında fayl yaradırıq. Bu fayl Post adlı bir </a:t>
            </a:r>
            <a:r>
              <a:rPr lang="az-Latn-AZ" sz="1600" b="1">
                <a:latin typeface="-apple-system"/>
              </a:rPr>
              <a:t>model/DB </a:t>
            </a:r>
            <a:r>
              <a:rPr lang="az-Latn-AZ" sz="1600">
                <a:latin typeface="-apple-system"/>
              </a:rPr>
              <a:t>wrapper sinifidir. Məqsəd: </a:t>
            </a:r>
            <a:r>
              <a:rPr lang="az-Latn-AZ" sz="1600" b="1">
                <a:latin typeface="-apple-system"/>
              </a:rPr>
              <a:t>posts</a:t>
            </a:r>
            <a:r>
              <a:rPr lang="az-Latn-AZ" sz="1600">
                <a:latin typeface="-apple-system"/>
              </a:rPr>
              <a:t> cədvəlinə aid əməliyyatları (burada oxuma — read) bir yerdə toplayıb başqa fayllardan sadəcə sinifi istifadə etməklə məlumat çəkməkdir. Bu, kodu təmiz, təkrar-istifadə oluna və test edilə bilən edir.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2471-5FB8-1E8B-0BEC-94543A12E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82" y="1549140"/>
            <a:ext cx="8081817" cy="53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24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EF1E8-20F3-9C0C-9C29-D59E3C74D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29E01C-BB32-4E47-C9F5-D5EF5B611106}"/>
              </a:ext>
            </a:extLst>
          </p:cNvPr>
          <p:cNvSpPr txBox="1"/>
          <p:nvPr/>
        </p:nvSpPr>
        <p:spPr>
          <a:xfrm>
            <a:off x="203200" y="244826"/>
            <a:ext cx="1182254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Sinif və property-lər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class Post { ... } — Post sinifi başlayır.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private $conn; — PDO bağlantısını saxlayır. private deməkdir ki, sinif xaricindən birbaşa dəyişdirilə/oxuna bilməz.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private $table = 'posts'; — cədvəl adı. ('posts' sabit olaraq qoyulub.)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Qeyd: cədvəl adını sorğuya birləşdirəndə diqqətli olmaq lazımdır — əgər bu dəyər xaricdən gəlirsə, SQL injection riski ola bilər. Burada sabit olduğu üçün təhlükəsizdir.</a:t>
            </a:r>
          </a:p>
          <a:p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public $id, $category_id, ... — obyektin public xassələri. Onlar adətən create, update metodlarında doldurulur və ya read()-dən sonra məlumat qoyula bilər. public olduğuna görə xaricdən oxuna və yazıla bilər.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182F1-318E-E1E1-FCA8-174B066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944" y="3333258"/>
            <a:ext cx="2372056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26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1B165-2609-C7DE-9AE3-A71C65DB0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88ED48F-628F-A556-6E80-686800B7363E}"/>
              </a:ext>
            </a:extLst>
          </p:cNvPr>
          <p:cNvSpPr txBox="1"/>
          <p:nvPr/>
        </p:nvSpPr>
        <p:spPr>
          <a:xfrm>
            <a:off x="203200" y="244826"/>
            <a:ext cx="1182254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Konstruktor (DB injection)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Burada </a:t>
            </a:r>
            <a:r>
              <a:rPr lang="en-US" sz="1200" b="1"/>
              <a:t>$db</a:t>
            </a:r>
            <a:r>
              <a:rPr lang="az-Latn-AZ" sz="1200" b="1"/>
              <a:t>,</a:t>
            </a:r>
            <a:r>
              <a:rPr lang="en-US" sz="1200" b="1"/>
              <a:t> </a:t>
            </a:r>
            <a:r>
              <a:rPr lang="en-US" sz="1200"/>
              <a:t>gözlənilən PDO obyekti</a:t>
            </a:r>
            <a:r>
              <a:rPr lang="az-Latn-AZ" sz="1200"/>
              <a:t> olacaqdır</a:t>
            </a:r>
            <a:r>
              <a:rPr lang="en-US" sz="1200"/>
              <a:t> (</a:t>
            </a:r>
            <a:r>
              <a:rPr lang="az-Latn-AZ" sz="1200"/>
              <a:t> </a:t>
            </a:r>
            <a:r>
              <a:rPr lang="en-US" sz="1200" b="1"/>
              <a:t>$db = new PDO(...)</a:t>
            </a:r>
            <a:r>
              <a:rPr lang="az-Latn-AZ" sz="1200" b="1"/>
              <a:t>   </a:t>
            </a:r>
            <a:r>
              <a:rPr lang="en-US" sz="1200" b="1"/>
              <a:t>&lt;</a:t>
            </a:r>
            <a:r>
              <a:rPr lang="az-Latn-AZ" sz="1200" b="1"/>
              <a:t>-   includes\config.php </a:t>
            </a:r>
            <a:r>
              <a:rPr lang="en-US" sz="120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Bu, dependency injectiondir: sinif</a:t>
            </a:r>
            <a:r>
              <a:rPr lang="az-Latn-AZ" sz="1200"/>
              <a:t>,</a:t>
            </a:r>
            <a:r>
              <a:rPr lang="en-US" sz="1200"/>
              <a:t> DB bağlılığını xaricdən alır</a:t>
            </a:r>
            <a:r>
              <a:rPr lang="az-Latn-AZ" sz="1200"/>
              <a:t> (</a:t>
            </a:r>
            <a:r>
              <a:rPr lang="en-US" sz="1200"/>
              <a:t> </a:t>
            </a:r>
            <a:r>
              <a:rPr lang="az-Latn-AZ" sz="1200" b="1"/>
              <a:t>config.php faylından </a:t>
            </a:r>
            <a:r>
              <a:rPr lang="az-Latn-AZ" sz="1200"/>
              <a:t>)</a:t>
            </a:r>
            <a:r>
              <a:rPr lang="en-US" sz="1200"/>
              <a:t>— test etmək və konfiqurasiyanı mərkəzləşdirmək üçün yaxşıdır.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21714-05B6-C172-73E5-093F9F6D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225"/>
            <a:ext cx="3115110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63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7F63F-B58A-4162-3B8B-BB1B6E72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AFC03-BEE2-BB49-7214-4BC128CBCC85}"/>
              </a:ext>
            </a:extLst>
          </p:cNvPr>
          <p:cNvSpPr txBox="1"/>
          <p:nvPr/>
        </p:nvSpPr>
        <p:spPr>
          <a:xfrm>
            <a:off x="203200" y="244826"/>
            <a:ext cx="11822545" cy="366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c.name </a:t>
            </a:r>
            <a:r>
              <a:rPr lang="en-US" sz="1200">
                <a:latin typeface="-apple-system"/>
              </a:rPr>
              <a:t>as </a:t>
            </a:r>
            <a:r>
              <a:rPr lang="en-US" sz="1200" b="1">
                <a:latin typeface="-apple-system"/>
              </a:rPr>
              <a:t>category_name </a:t>
            </a:r>
            <a:r>
              <a:rPr lang="en-US" sz="1200">
                <a:latin typeface="-apple-system"/>
              </a:rPr>
              <a:t>— </a:t>
            </a:r>
            <a:r>
              <a:rPr lang="en-US" sz="1200" b="1">
                <a:latin typeface="-apple-system"/>
              </a:rPr>
              <a:t>categories</a:t>
            </a:r>
            <a:r>
              <a:rPr lang="en-US" sz="1200">
                <a:latin typeface="-apple-system"/>
              </a:rPr>
              <a:t> cədvəlindən </a:t>
            </a:r>
            <a:r>
              <a:rPr lang="en-US" sz="1200" b="1">
                <a:latin typeface="-apple-system"/>
              </a:rPr>
              <a:t>kateqoriya adını </a:t>
            </a:r>
            <a:r>
              <a:rPr lang="en-US" sz="1200">
                <a:latin typeface="-apple-system"/>
              </a:rPr>
              <a:t>götürür və nəticədə </a:t>
            </a:r>
            <a:r>
              <a:rPr lang="en-US" sz="1200" b="1">
                <a:latin typeface="-apple-system"/>
              </a:rPr>
              <a:t>category_name </a:t>
            </a:r>
            <a:r>
              <a:rPr lang="en-US" sz="1200">
                <a:latin typeface="-apple-system"/>
              </a:rPr>
              <a:t>sütunu kimi </a:t>
            </a:r>
            <a:r>
              <a:rPr lang="en-US" sz="1200" b="1">
                <a:latin typeface="-apple-system"/>
              </a:rPr>
              <a:t>alias</a:t>
            </a:r>
            <a:r>
              <a:rPr lang="en-US" sz="1200">
                <a:latin typeface="-apple-system"/>
              </a:rPr>
              <a:t> edir.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p</a:t>
            </a:r>
            <a:r>
              <a:rPr lang="en-US" sz="1200">
                <a:latin typeface="-apple-system"/>
              </a:rPr>
              <a:t> və </a:t>
            </a:r>
            <a:r>
              <a:rPr lang="en-US" sz="1200" b="1">
                <a:latin typeface="-apple-system"/>
              </a:rPr>
              <a:t>c</a:t>
            </a:r>
            <a:r>
              <a:rPr lang="en-US" sz="1200">
                <a:latin typeface="-apple-system"/>
              </a:rPr>
              <a:t> — müvafiq olaraq </a:t>
            </a:r>
            <a:r>
              <a:rPr lang="en-US" sz="1200" b="1">
                <a:latin typeface="-apple-system"/>
              </a:rPr>
              <a:t>posts</a:t>
            </a:r>
            <a:r>
              <a:rPr lang="en-US" sz="1200">
                <a:latin typeface="-apple-system"/>
              </a:rPr>
              <a:t> və </a:t>
            </a:r>
            <a:r>
              <a:rPr lang="en-US" sz="1200" b="1">
                <a:latin typeface="-apple-system"/>
              </a:rPr>
              <a:t>categories</a:t>
            </a:r>
            <a:r>
              <a:rPr lang="en-US" sz="1200">
                <a:latin typeface="-apple-system"/>
              </a:rPr>
              <a:t> üçün aliaslardır (qısa yazılış).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LEFT JOIN categories c ON p.category_id = c.id             </a:t>
            </a:r>
            <a:r>
              <a:rPr lang="en-US" sz="1200">
                <a:latin typeface="-apple-system"/>
              </a:rPr>
              <a:t>— </a:t>
            </a:r>
            <a:r>
              <a:rPr lang="en-US" sz="1200" b="1">
                <a:latin typeface="-apple-system"/>
              </a:rPr>
              <a:t>posts</a:t>
            </a:r>
            <a:r>
              <a:rPr lang="en-US" sz="1200">
                <a:latin typeface="-apple-system"/>
              </a:rPr>
              <a:t>-un hər bir sətirini qaytarır; əgər </a:t>
            </a:r>
            <a:r>
              <a:rPr lang="en-US" sz="1200" b="1">
                <a:latin typeface="-apple-system"/>
              </a:rPr>
              <a:t>categories</a:t>
            </a:r>
            <a:r>
              <a:rPr lang="en-US" sz="1200">
                <a:latin typeface="-apple-system"/>
              </a:rPr>
              <a:t>-də uyğun sətir varsa, </a:t>
            </a:r>
            <a:r>
              <a:rPr lang="en-US" sz="1200" b="1">
                <a:latin typeface="-apple-system"/>
              </a:rPr>
              <a:t>c.name </a:t>
            </a:r>
            <a:r>
              <a:rPr lang="en-US" sz="1200">
                <a:latin typeface="-apple-system"/>
              </a:rPr>
              <a:t>doldurulur, yoxdursa </a:t>
            </a:r>
            <a:r>
              <a:rPr lang="en-US" sz="1200" b="1">
                <a:latin typeface="-apple-system"/>
              </a:rPr>
              <a:t>NULL</a:t>
            </a:r>
            <a:r>
              <a:rPr lang="en-US" sz="1200">
                <a:latin typeface="-apple-system"/>
              </a:rPr>
              <a:t> olur. ( Bu LEFT JOIN-un davranışıdır 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ORDER BY p.created_at DESC </a:t>
            </a:r>
            <a:r>
              <a:rPr lang="en-US" sz="1200">
                <a:latin typeface="-apple-system"/>
              </a:rPr>
              <a:t>— ən yeni yaradılan postlar əvvəl görünəcək (DESC = descending).</a:t>
            </a:r>
          </a:p>
          <a:p>
            <a:pPr>
              <a:lnSpc>
                <a:spcPct val="150000"/>
              </a:lnSpc>
            </a:pPr>
            <a:endParaRPr lang="en-US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E310E-FDA0-E26B-9C7E-AA88324E6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784" y="4152522"/>
            <a:ext cx="4058216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67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A1642-B5E4-4471-33A6-139AB8E6A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C7577A-165D-323B-C2DF-48C83C644309}"/>
              </a:ext>
            </a:extLst>
          </p:cNvPr>
          <p:cNvSpPr txBox="1"/>
          <p:nvPr/>
        </p:nvSpPr>
        <p:spPr>
          <a:xfrm>
            <a:off x="184727" y="1639518"/>
            <a:ext cx="11822545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3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$this-&gt;conn-&gt;prepare($query)</a:t>
            </a:r>
            <a:endParaRPr lang="az-Latn-AZ" sz="13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PDO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prepare()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çağırışı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PDOStatement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 obyekti yaradır.</a:t>
            </a:r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Burada sorğuda parametr (placeholder) olmadığı üçün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prepare()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sadəcə sor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ğunu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hazır vəziyyətə gətirir 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və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execute()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ilə icra olunur.</a:t>
            </a:r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Qeyd: </a:t>
            </a:r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ATTR_EMULATE_PREPARES = false 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konfiqurasiyası varsa (sənin </a:t>
            </a:r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config.php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-də belədir), PDO native prepared statement istifadə edəcək.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SQL sorğularında istifadəçi dəyərini (məsələn :id, :name) birbaşa query string-ə yapışdırmaq təhlükəlidir → SQL Injection riski olur.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Ona görə </a:t>
            </a:r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prepared statement 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istifadə edirik:</a:t>
            </a:r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Əvvəlcə SQL-in quruluşu hazırlanır (SELECT * FROM posts WHERE id = :id)</a:t>
            </a:r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Sonra parametrlər (:id = 5) ayrıca ötürülür.</a:t>
            </a: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az-Latn-AZ" sz="13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$stmt-&gt;execute()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Sorğunu DB-də icra edir.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$stmt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içində nəticə olur (və ya exception atılır, çünki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ERRMODE_EXCEPTION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aktivdir).</a:t>
            </a:r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3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$stmt;</a:t>
            </a:r>
            <a:endParaRPr lang="en-US" sz="13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Metod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PDOStatement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 obyekti qaytarır — çağıran tərəf bu obyekt üzərindən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fetch()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və ya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fetchAll()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ilə nəticələri almalıdır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api\read.php 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faylında )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F2828-9248-D43B-6AA3-ABFC9816C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29796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65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756BB-3D1C-6BAA-424C-26A900582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DF9620-7DE6-0960-4071-3EFF5E50E0E8}"/>
              </a:ext>
            </a:extLst>
          </p:cNvPr>
          <p:cNvSpPr txBox="1"/>
          <p:nvPr/>
        </p:nvSpPr>
        <p:spPr>
          <a:xfrm>
            <a:off x="203200" y="244826"/>
            <a:ext cx="118225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Niyə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c </a:t>
            </a:r>
            <a:r>
              <a:rPr lang="en-US" sz="1200">
                <a:latin typeface="-apple-system"/>
              </a:rPr>
              <a:t>və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p</a:t>
            </a:r>
            <a:r>
              <a:rPr lang="en-US" sz="1200">
                <a:latin typeface="-apple-system"/>
              </a:rPr>
              <a:t> yazılıb? 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 b="1">
                <a:latin typeface="-apple-system"/>
              </a:rPr>
              <a:t>SQL</a:t>
            </a:r>
            <a:r>
              <a:rPr lang="en-US" sz="1200">
                <a:latin typeface="-apple-system"/>
              </a:rPr>
              <a:t> sorğularında bəzən uzun cədvəl adlarını hər dəfə yazmaq əziyyətli olur. Ona görə alias (ləqəb) istifadə edilir. Məsələn: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 b="1"/>
              <a:t>Burada</a:t>
            </a:r>
            <a:r>
              <a:rPr lang="en-US" sz="1200"/>
              <a:t>:</a:t>
            </a:r>
          </a:p>
          <a:p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posts</a:t>
            </a:r>
            <a:r>
              <a:rPr lang="en-US" sz="1200"/>
              <a:t> cədvəlinə </a:t>
            </a:r>
            <a:r>
              <a:rPr lang="en-US" sz="1200" b="1"/>
              <a:t>p</a:t>
            </a:r>
            <a:r>
              <a:rPr lang="en-US" sz="1200"/>
              <a:t> ləqəbi verildi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categories</a:t>
            </a:r>
            <a:r>
              <a:rPr lang="en-US" sz="1200"/>
              <a:t> cədvəlinə </a:t>
            </a:r>
            <a:r>
              <a:rPr lang="en-US" sz="1200" b="1"/>
              <a:t>c</a:t>
            </a:r>
            <a:r>
              <a:rPr lang="en-US" sz="1200"/>
              <a:t> ləqəbi verildi</a:t>
            </a:r>
          </a:p>
          <a:p>
            <a:endParaRPr lang="en-US" sz="1200"/>
          </a:p>
          <a:p>
            <a:r>
              <a:rPr lang="en-US" sz="1200"/>
              <a:t>Bundan sonra artıq </a:t>
            </a:r>
            <a:r>
              <a:rPr lang="en-US" sz="1200" b="1"/>
              <a:t>posts.id </a:t>
            </a:r>
            <a:r>
              <a:rPr lang="en-US" sz="1200"/>
              <a:t>əvəzinə </a:t>
            </a:r>
            <a:r>
              <a:rPr lang="en-US" sz="1200" b="1"/>
              <a:t>p.id</a:t>
            </a:r>
            <a:r>
              <a:rPr lang="en-US" sz="1200"/>
              <a:t>, </a:t>
            </a:r>
            <a:r>
              <a:rPr lang="en-US" sz="1200" b="1"/>
              <a:t>categories.name </a:t>
            </a:r>
            <a:r>
              <a:rPr lang="en-US" sz="1200"/>
              <a:t>əvəzinə </a:t>
            </a:r>
            <a:r>
              <a:rPr lang="en-US" sz="1200" b="1"/>
              <a:t>c.name </a:t>
            </a:r>
            <a:r>
              <a:rPr lang="en-US" sz="1200"/>
              <a:t>yazmaq olar.</a:t>
            </a:r>
            <a:r>
              <a:rPr lang="az-Latn-AZ" sz="1200"/>
              <a:t> Yəni </a:t>
            </a:r>
            <a:r>
              <a:rPr lang="az-Latn-AZ" sz="1200" b="1"/>
              <a:t>p</a:t>
            </a:r>
            <a:r>
              <a:rPr lang="az-Latn-AZ" sz="1200"/>
              <a:t> və </a:t>
            </a:r>
            <a:r>
              <a:rPr lang="az-Latn-AZ" sz="1200" b="1"/>
              <a:t>c</a:t>
            </a:r>
            <a:r>
              <a:rPr lang="az-Latn-AZ" sz="1200"/>
              <a:t> — sadəcə qısaltmadır, proqram bunu </a:t>
            </a:r>
            <a:r>
              <a:rPr lang="az-Latn-AZ" sz="1200" b="1"/>
              <a:t>AS</a:t>
            </a:r>
            <a:r>
              <a:rPr lang="az-Latn-AZ" sz="1200"/>
              <a:t> açar sözü kimi başa düşür. Məsələn, </a:t>
            </a:r>
            <a:r>
              <a:rPr lang="az-Latn-AZ" sz="1200" b="1"/>
              <a:t>posts AS p </a:t>
            </a:r>
            <a:r>
              <a:rPr lang="az-Latn-AZ" sz="1200"/>
              <a:t>yazmaqla eynidir.</a:t>
            </a:r>
          </a:p>
          <a:p>
            <a:endParaRPr lang="az-Latn-AZ" sz="1200"/>
          </a:p>
          <a:p>
            <a:endParaRPr lang="az-Latn-AZ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00785-B6E8-3620-9D4C-40D41BB75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342"/>
            <a:ext cx="1952898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3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D3D4F-ACD8-F501-9C33-874E1CDCA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2E7A14C-54E0-243C-6ED0-5747FCED348D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Categories</a:t>
            </a:r>
            <a:r>
              <a:rPr lang="az-Latn-AZ">
                <a:latin typeface="-apple-system"/>
              </a:rPr>
              <a:t> adında cədvəl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A1759-F283-DF0A-848E-3EA8718E8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47" y="1447523"/>
            <a:ext cx="7201905" cy="3962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1715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2BBF0-9E6E-A330-AE91-0A4C4C3CD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CA582A-A28D-F6C1-9412-74B8662CE3A8}"/>
              </a:ext>
            </a:extLst>
          </p:cNvPr>
          <p:cNvSpPr txBox="1"/>
          <p:nvPr/>
        </p:nvSpPr>
        <p:spPr>
          <a:xfrm>
            <a:off x="203200" y="244826"/>
            <a:ext cx="1182254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Bu hissəni izah edək: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Məntiqi</a:t>
            </a:r>
            <a:r>
              <a:rPr lang="en-US" sz="1200"/>
              <a:t>: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FROM posts p </a:t>
            </a:r>
            <a:r>
              <a:rPr lang="en-US" sz="1200"/>
              <a:t>→ əsas cədvəl </a:t>
            </a:r>
            <a:r>
              <a:rPr lang="en-US" sz="1200" b="1"/>
              <a:t>posts</a:t>
            </a:r>
            <a:r>
              <a:rPr lang="en-US" sz="1200"/>
              <a:t> olacaq, ona </a:t>
            </a:r>
            <a:r>
              <a:rPr lang="en-US" sz="1200" b="1"/>
              <a:t>p</a:t>
            </a:r>
            <a:r>
              <a:rPr lang="en-US" sz="1200"/>
              <a:t> ləqəbi verildi.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LEFT JOIN categories c </a:t>
            </a:r>
            <a:r>
              <a:rPr lang="en-US" sz="1200"/>
              <a:t>→ </a:t>
            </a:r>
            <a:r>
              <a:rPr lang="en-US" sz="1200" b="1"/>
              <a:t>categories</a:t>
            </a:r>
            <a:r>
              <a:rPr lang="en-US" sz="1200"/>
              <a:t> cədvəli ilə qoşulma edirik, </a:t>
            </a:r>
            <a:r>
              <a:rPr lang="en-US" sz="1200" b="1"/>
              <a:t>c </a:t>
            </a:r>
            <a:r>
              <a:rPr lang="en-US" sz="1200"/>
              <a:t>ləqəbi verildi.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ON p.category_id = c.id </a:t>
            </a:r>
            <a:r>
              <a:rPr lang="en-US" sz="1200"/>
              <a:t>→ qoşulma şərti: </a:t>
            </a:r>
            <a:r>
              <a:rPr lang="en-US" sz="1200" b="1"/>
              <a:t>posts</a:t>
            </a:r>
            <a:r>
              <a:rPr lang="en-US" sz="1200"/>
              <a:t> cədvəlindəki </a:t>
            </a:r>
            <a:r>
              <a:rPr lang="en-US" sz="1200" b="1"/>
              <a:t>category_id </a:t>
            </a:r>
            <a:r>
              <a:rPr lang="en-US" sz="1200"/>
              <a:t>ilə </a:t>
            </a:r>
            <a:r>
              <a:rPr lang="en-US" sz="1200" b="1"/>
              <a:t>categories</a:t>
            </a:r>
            <a:r>
              <a:rPr lang="en-US" sz="1200"/>
              <a:t> cədvəlindəki </a:t>
            </a:r>
            <a:r>
              <a:rPr lang="en-US" sz="1200" b="1"/>
              <a:t>id</a:t>
            </a:r>
            <a:r>
              <a:rPr lang="en-US" sz="1200"/>
              <a:t> uyğun gəlməlidir.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LEFT JOIN </a:t>
            </a:r>
            <a:r>
              <a:rPr lang="en-US" sz="1200"/>
              <a:t>nə deməkdir?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posts</a:t>
            </a:r>
            <a:r>
              <a:rPr lang="en-US" sz="1200"/>
              <a:t>-da olan hər bir post gələcək, hətta əgər onun </a:t>
            </a:r>
            <a:r>
              <a:rPr lang="en-US" sz="1200" b="1"/>
              <a:t>category_id</a:t>
            </a:r>
            <a:r>
              <a:rPr lang="en-US" sz="1200"/>
              <a:t>-si </a:t>
            </a:r>
            <a:r>
              <a:rPr lang="en-US" sz="1200" b="1"/>
              <a:t>categories</a:t>
            </a:r>
            <a:r>
              <a:rPr lang="en-US" sz="1200"/>
              <a:t>-də tapılmasa belə.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Əgər uyğun gələn </a:t>
            </a:r>
            <a:r>
              <a:rPr lang="en-US" sz="1200" b="1"/>
              <a:t>category</a:t>
            </a:r>
            <a:r>
              <a:rPr lang="en-US" sz="1200"/>
              <a:t> yoxdursa, onda </a:t>
            </a:r>
            <a:r>
              <a:rPr lang="en-US" sz="1200" b="1"/>
              <a:t>c.name </a:t>
            </a:r>
            <a:r>
              <a:rPr lang="en-US" sz="1200"/>
              <a:t>dəyəri </a:t>
            </a:r>
            <a:r>
              <a:rPr lang="en-US" sz="1200" b="1"/>
              <a:t>NULL</a:t>
            </a:r>
            <a:r>
              <a:rPr lang="en-US" sz="1200"/>
              <a:t> olacaq.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en-US" sz="1200"/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S</a:t>
            </a:r>
            <a:r>
              <a:rPr lang="en-US" sz="1200" b="1"/>
              <a:t>orğunun tam tərcüməsi</a:t>
            </a:r>
            <a:r>
              <a:rPr lang="en-US" sz="1200"/>
              <a:t>: </a:t>
            </a:r>
            <a:endParaRPr lang="az-Latn-AZ" sz="120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posts</a:t>
            </a:r>
            <a:r>
              <a:rPr lang="en-US" sz="1200"/>
              <a:t> cədvəlindəki bütün postları götür, onların </a:t>
            </a:r>
            <a:r>
              <a:rPr lang="en-US" sz="1200" b="1"/>
              <a:t>category_id</a:t>
            </a:r>
            <a:r>
              <a:rPr lang="en-US" sz="1200"/>
              <a:t>-sini </a:t>
            </a:r>
            <a:r>
              <a:rPr lang="en-US" sz="1200" b="1"/>
              <a:t>categories.id </a:t>
            </a:r>
            <a:r>
              <a:rPr lang="en-US" sz="1200"/>
              <a:t>ilə uyğunlaşdır, və əgər uyğun gələn kateqoriya varsa — onun adını (</a:t>
            </a:r>
            <a:r>
              <a:rPr lang="en-US" sz="1200" b="1"/>
              <a:t>c.name</a:t>
            </a:r>
            <a:r>
              <a:rPr lang="en-US" sz="1200"/>
              <a:t>) da əlavə et. </a:t>
            </a:r>
          </a:p>
          <a:p>
            <a:pPr lvl="1">
              <a:lnSpc>
                <a:spcPct val="150000"/>
              </a:lnSpc>
            </a:pPr>
            <a:r>
              <a:rPr lang="en-US" sz="1200"/>
              <a:t>     Əgər </a:t>
            </a:r>
            <a:r>
              <a:rPr lang="en-US" sz="1200" b="1"/>
              <a:t>post</a:t>
            </a:r>
            <a:r>
              <a:rPr lang="en-US" sz="1200"/>
              <a:t>-un kateqoriyası yoxdursa belə, </a:t>
            </a:r>
            <a:r>
              <a:rPr lang="en-US" sz="1200" b="1"/>
              <a:t>post</a:t>
            </a:r>
            <a:r>
              <a:rPr lang="en-US" sz="1200"/>
              <a:t> yenə də gəlsin (çünki </a:t>
            </a:r>
            <a:r>
              <a:rPr lang="en-US" sz="1200" b="1"/>
              <a:t>LEFT JOIN </a:t>
            </a:r>
            <a:r>
              <a:rPr lang="en-US" sz="1200"/>
              <a:t>istifadə olunub).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7ED9E-5A66-6961-5D16-B402D0536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945"/>
            <a:ext cx="2010056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38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E034A-E519-2416-51F7-DF64B077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A3E8F2-5451-13EF-3F5C-D241A0FA3A02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0813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8BCF0-D3B2-21E1-96CC-BE9DD7873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170D778-72E2-905A-8EE6-2509DB95E9E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92688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5F8C-3A96-F17A-529D-9F43E945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EAA14C-29D3-DEBF-7838-85D3B5638927}"/>
              </a:ext>
            </a:extLst>
          </p:cNvPr>
          <p:cNvSpPr txBox="1"/>
          <p:nvPr/>
        </p:nvSpPr>
        <p:spPr>
          <a:xfrm>
            <a:off x="203200" y="244826"/>
            <a:ext cx="46089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1) </a:t>
            </a:r>
            <a:r>
              <a:rPr lang="az-Latn-AZ" sz="1200" b="1">
                <a:latin typeface="-apple-system"/>
              </a:rPr>
              <a:t>read.php </a:t>
            </a:r>
            <a:r>
              <a:rPr lang="az-Latn-AZ" sz="1200">
                <a:latin typeface="-apple-system"/>
              </a:rPr>
              <a:t>adında </a:t>
            </a:r>
            <a:r>
              <a:rPr lang="en-US" sz="1200">
                <a:latin typeface="-apple-system"/>
              </a:rPr>
              <a:t>fayl </a:t>
            </a:r>
            <a:r>
              <a:rPr lang="az-Latn-AZ" sz="1200">
                <a:latin typeface="-apple-system"/>
              </a:rPr>
              <a:t>yaradırıq </a:t>
            </a:r>
            <a:r>
              <a:rPr lang="en-US" sz="1200">
                <a:latin typeface="-apple-system"/>
              </a:rPr>
              <a:t>? </a:t>
            </a:r>
            <a:endParaRPr lang="az-Latn-AZ" sz="1200">
              <a:latin typeface="-apple-system"/>
            </a:endParaRPr>
          </a:p>
          <a:p>
            <a:br>
              <a:rPr lang="az-Latn-AZ" sz="1200">
                <a:latin typeface="-apple-system"/>
              </a:rPr>
            </a:br>
            <a:r>
              <a:rPr lang="en-US" sz="1200">
                <a:latin typeface="-apple-system"/>
              </a:rPr>
              <a:t>Bu </a:t>
            </a:r>
            <a:r>
              <a:rPr lang="en-US" sz="1200" b="1">
                <a:latin typeface="-apple-system"/>
              </a:rPr>
              <a:t>api/read.php </a:t>
            </a:r>
            <a:r>
              <a:rPr lang="az-Latn-AZ" sz="1200">
                <a:latin typeface="-apple-system"/>
              </a:rPr>
              <a:t>faylı, </a:t>
            </a:r>
            <a:r>
              <a:rPr lang="en-US" sz="1200" b="1">
                <a:latin typeface="-apple-system"/>
              </a:rPr>
              <a:t>REST API</a:t>
            </a:r>
            <a:r>
              <a:rPr lang="en-US" sz="1200">
                <a:latin typeface="-apple-system"/>
              </a:rPr>
              <a:t>-nin </a:t>
            </a:r>
            <a:r>
              <a:rPr lang="en-US" sz="1200" b="1">
                <a:latin typeface="-apple-system"/>
              </a:rPr>
              <a:t>endpoint</a:t>
            </a:r>
            <a:r>
              <a:rPr lang="en-US" sz="1200">
                <a:latin typeface="-apple-system"/>
              </a:rPr>
              <a:t>-idir.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Yəni bu faylın məqsədi: </a:t>
            </a:r>
            <a:r>
              <a:rPr lang="en-US" sz="1200" b="1"/>
              <a:t>posts</a:t>
            </a:r>
            <a:r>
              <a:rPr lang="en-US" sz="1200"/>
              <a:t> cədvəlindəki bütün məlumatları </a:t>
            </a:r>
            <a:r>
              <a:rPr lang="en-US" sz="1200" b="1"/>
              <a:t>JSON</a:t>
            </a:r>
            <a:r>
              <a:rPr lang="en-US" sz="1200"/>
              <a:t> şəklində qaytarmaqdır → </a:t>
            </a:r>
            <a:r>
              <a:rPr lang="en-US" sz="1200" b="1"/>
              <a:t>API endpoint</a:t>
            </a:r>
            <a:r>
              <a:rPr lang="en-US" sz="120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2701A-D30E-ABD0-F617-383189D3F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245" y="0"/>
            <a:ext cx="726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77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709CD-D0FD-B2B4-D57D-67F296F52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3DD1A7-17E8-088E-C449-957CF97E0147}"/>
              </a:ext>
            </a:extLst>
          </p:cNvPr>
          <p:cNvSpPr txBox="1"/>
          <p:nvPr/>
        </p:nvSpPr>
        <p:spPr>
          <a:xfrm>
            <a:off x="203200" y="244826"/>
            <a:ext cx="1182254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Yəni, müştəri (client, məsələn: </a:t>
            </a:r>
            <a:r>
              <a:rPr lang="en-US" sz="1200" b="1">
                <a:latin typeface="-apple-system"/>
              </a:rPr>
              <a:t>mobil app</a:t>
            </a:r>
            <a:r>
              <a:rPr lang="en-US" sz="1200">
                <a:latin typeface="-apple-system"/>
              </a:rPr>
              <a:t>, </a:t>
            </a:r>
            <a:r>
              <a:rPr lang="en-US" sz="1200" b="1">
                <a:latin typeface="-apple-system"/>
              </a:rPr>
              <a:t>frontend JS </a:t>
            </a:r>
            <a:r>
              <a:rPr lang="en-US" sz="1200">
                <a:latin typeface="-apple-system"/>
              </a:rPr>
              <a:t>və ya </a:t>
            </a:r>
            <a:r>
              <a:rPr lang="en-US" sz="1200" b="1">
                <a:latin typeface="-apple-system"/>
              </a:rPr>
              <a:t>Postman</a:t>
            </a:r>
            <a:r>
              <a:rPr lang="en-US" sz="1200">
                <a:latin typeface="-apple-system"/>
              </a:rPr>
              <a:t>) bu URL-</a:t>
            </a:r>
            <a:r>
              <a:rPr lang="az-Latn-AZ" sz="1200">
                <a:latin typeface="-apple-system"/>
              </a:rPr>
              <a:t>y</a:t>
            </a:r>
            <a:r>
              <a:rPr lang="en-US" sz="1200">
                <a:latin typeface="-apple-system"/>
              </a:rPr>
              <a:t>ə sorğu göndərir:</a:t>
            </a:r>
            <a:r>
              <a:rPr lang="az-Latn-AZ" sz="1200">
                <a:latin typeface="-apple-system"/>
              </a:rPr>
              <a:t> Və cavab olaraq </a:t>
            </a:r>
            <a:r>
              <a:rPr lang="az-Latn-AZ" sz="1200" b="1">
                <a:latin typeface="-apple-system"/>
              </a:rPr>
              <a:t>posts</a:t>
            </a:r>
            <a:r>
              <a:rPr lang="az-Latn-AZ" sz="1200">
                <a:latin typeface="-apple-system"/>
              </a:rPr>
              <a:t> cədvəlindəki məlumatları </a:t>
            </a:r>
            <a:r>
              <a:rPr lang="az-Latn-AZ" sz="1200" b="1">
                <a:latin typeface="-apple-system"/>
              </a:rPr>
              <a:t>JSON</a:t>
            </a:r>
            <a:r>
              <a:rPr lang="az-Latn-AZ" sz="1200">
                <a:latin typeface="-apple-system"/>
              </a:rPr>
              <a:t> formatında alır.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HTTP header-lər</a:t>
            </a:r>
            <a:r>
              <a:rPr lang="az-Latn-AZ" sz="1200"/>
              <a:t>: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/>
              <a:t>İlk sətr</a:t>
            </a:r>
            <a:r>
              <a:rPr lang="en-US" sz="1200"/>
              <a:t>: </a:t>
            </a:r>
            <a:r>
              <a:rPr lang="en-US" sz="1200" b="1">
                <a:solidFill>
                  <a:srgbClr val="FF0000"/>
                </a:solidFill>
              </a:rPr>
              <a:t>*</a:t>
            </a:r>
            <a:r>
              <a:rPr lang="en-US" sz="1200"/>
              <a:t> qoyulub → bu </a:t>
            </a:r>
            <a:r>
              <a:rPr lang="en-US" sz="1200" b="1"/>
              <a:t>API</a:t>
            </a:r>
            <a:r>
              <a:rPr lang="az-Latn-AZ" sz="1200"/>
              <a:t> </a:t>
            </a:r>
            <a:r>
              <a:rPr lang="en-US" sz="1200"/>
              <a:t>-yə hər hansı domain sorğu göndər</a:t>
            </a:r>
            <a:r>
              <a:rPr lang="az-Latn-AZ" sz="1200"/>
              <a:t>ilə</a:t>
            </a:r>
            <a:r>
              <a:rPr lang="en-US" sz="1200"/>
              <a:t> bilər </a:t>
            </a:r>
            <a:r>
              <a:rPr lang="az-Latn-AZ" sz="1200"/>
              <a:t>mənasına gəlir </a:t>
            </a:r>
            <a:r>
              <a:rPr lang="en-US" sz="1200"/>
              <a:t>(CORS icazəsi).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/>
              <a:t>İkinci sətr</a:t>
            </a:r>
            <a:r>
              <a:rPr lang="en-US" sz="1200"/>
              <a:t>: cavabın formatı </a:t>
            </a:r>
            <a:r>
              <a:rPr lang="en-US" sz="1200" b="1"/>
              <a:t>application/json </a:t>
            </a:r>
            <a:r>
              <a:rPr lang="en-US" sz="1200"/>
              <a:t>olur (ki, JS müştəriləri</a:t>
            </a:r>
            <a:r>
              <a:rPr lang="az-Latn-AZ" sz="1200"/>
              <a:t>,</a:t>
            </a:r>
            <a:r>
              <a:rPr lang="en-US" sz="1200"/>
              <a:t> </a:t>
            </a:r>
            <a:r>
              <a:rPr lang="az-Latn-AZ" sz="1200"/>
              <a:t>cavabı </a:t>
            </a:r>
            <a:r>
              <a:rPr lang="en-US" sz="1200"/>
              <a:t>JSON olaraq qəbul etsin).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Database və model fayllarını qoşmaq</a:t>
            </a:r>
            <a:r>
              <a:rPr lang="az-Latn-AZ" sz="1200"/>
              <a:t>:  Burada </a:t>
            </a:r>
            <a:r>
              <a:rPr lang="az-Latn-AZ" sz="1200" b="1"/>
              <a:t>initialize.php </a:t>
            </a:r>
            <a:r>
              <a:rPr lang="az-Latn-AZ" sz="1200"/>
              <a:t>daxil edilir → o da </a:t>
            </a:r>
            <a:r>
              <a:rPr lang="az-Latn-AZ" sz="1200" b="1"/>
              <a:t>config.php </a:t>
            </a:r>
            <a:r>
              <a:rPr lang="az-Latn-AZ" sz="1200"/>
              <a:t>(DB connection) və </a:t>
            </a:r>
            <a:r>
              <a:rPr lang="az-Latn-AZ" sz="1200" b="1"/>
              <a:t>post.php </a:t>
            </a:r>
            <a:r>
              <a:rPr lang="az-Latn-AZ" sz="1200"/>
              <a:t>(Post modeli) fayllarını qoşur.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F8541-250C-CE6F-9459-27035E305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345"/>
            <a:ext cx="3115110" cy="371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25D124-8C55-335B-04B6-695C2678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4340"/>
            <a:ext cx="3334215" cy="638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4B9F2A-54E8-D4DE-BD71-BD506680C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46119"/>
            <a:ext cx="3229426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73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CAD52-868A-A49D-2C7C-F35DBFC64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6834E4-7194-1BE8-9FF4-2AE346D449A2}"/>
              </a:ext>
            </a:extLst>
          </p:cNvPr>
          <p:cNvSpPr txBox="1"/>
          <p:nvPr/>
        </p:nvSpPr>
        <p:spPr>
          <a:xfrm>
            <a:off x="203200" y="244826"/>
            <a:ext cx="1182254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Model obyekti yaratmaq</a:t>
            </a:r>
            <a:r>
              <a:rPr lang="az-Latn-AZ" sz="1200">
                <a:latin typeface="-apple-system"/>
              </a:rPr>
              <a:t>: 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/>
              <a:t>$post = new Post($db) </a:t>
            </a:r>
            <a:r>
              <a:rPr lang="en-US" sz="1200"/>
              <a:t>→ Post class-ını DB bağlantısı ilə yaradır</a:t>
            </a:r>
            <a:r>
              <a:rPr lang="az-Latn-AZ" sz="1200"/>
              <a:t>ıq</a:t>
            </a:r>
            <a:r>
              <a:rPr lang="en-US" sz="1200"/>
              <a:t>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/>
              <a:t>$result = $post-&gt;read() </a:t>
            </a:r>
            <a:r>
              <a:rPr lang="en-US" sz="1200"/>
              <a:t>→ Post::read() metodu </a:t>
            </a:r>
            <a:r>
              <a:rPr lang="en-US" sz="1200" b="1"/>
              <a:t>SELECT ... FROM posts ... </a:t>
            </a:r>
            <a:r>
              <a:rPr lang="en-US" sz="1200"/>
              <a:t>sorğusunu işlədib nəticəni </a:t>
            </a:r>
            <a:r>
              <a:rPr lang="az-Latn-AZ" sz="1200" b="1"/>
              <a:t>return</a:t>
            </a:r>
            <a:r>
              <a:rPr lang="az-Latn-AZ" sz="1200"/>
              <a:t> edir</a:t>
            </a:r>
            <a:r>
              <a:rPr lang="en-US" sz="1200"/>
              <a:t>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Əgər nəticə 0-dan böyükdürsə → məlumat var. Əks halda "No posts found".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Bu metod, PDO() -da verilən konstandan asılı olaraq avtomatik istifadəyə yararlı hala gəlir: </a:t>
            </a:r>
            <a:r>
              <a:rPr lang="it-IT" sz="1200"/>
              <a:t>$db-&gt;setAttribute(PDO::ATTR_EMULATE_PREPARES, false);</a:t>
            </a:r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5487B-BC42-FC39-A572-B806E007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552"/>
            <a:ext cx="2210108" cy="714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2FFBE-693E-9745-A18F-74D600BAC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2125"/>
            <a:ext cx="2353003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25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A704A-9B63-FD21-F388-3F793F40A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7327C3-8095-898B-0F69-AA3A420EBA43}"/>
              </a:ext>
            </a:extLst>
          </p:cNvPr>
          <p:cNvSpPr txBox="1"/>
          <p:nvPr/>
        </p:nvSpPr>
        <p:spPr>
          <a:xfrm>
            <a:off x="203200" y="244826"/>
            <a:ext cx="1182254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Dövr ilə bütün </a:t>
            </a:r>
            <a:r>
              <a:rPr lang="en-US" sz="1200" b="1">
                <a:latin typeface="-apple-system"/>
              </a:rPr>
              <a:t>post</a:t>
            </a:r>
            <a:r>
              <a:rPr lang="en-US" sz="1200">
                <a:latin typeface="-apple-system"/>
              </a:rPr>
              <a:t>-ları oxumaq</a:t>
            </a:r>
            <a:r>
              <a:rPr lang="az-Latn-AZ" sz="1200">
                <a:latin typeface="-apple-system"/>
              </a:rPr>
              <a:t>: Hər sətir üçün </a:t>
            </a:r>
            <a:r>
              <a:rPr lang="az-Latn-AZ" sz="1200" b="1">
                <a:latin typeface="-apple-system"/>
              </a:rPr>
              <a:t>array</a:t>
            </a:r>
            <a:r>
              <a:rPr lang="az-Latn-AZ" sz="1200">
                <a:latin typeface="-apple-system"/>
              </a:rPr>
              <a:t> düzəldirik və </a:t>
            </a:r>
            <a:r>
              <a:rPr lang="az-Latn-AZ" sz="1200" b="1">
                <a:latin typeface="-apple-system"/>
              </a:rPr>
              <a:t>post_arr['data']</a:t>
            </a:r>
            <a:r>
              <a:rPr lang="az-Latn-AZ" sz="1200">
                <a:latin typeface="-apple-system"/>
              </a:rPr>
              <a:t>-ya əlavə edirik.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Cavab JSON formatında qaytarılır ki, frontend rahat işləsin.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5F1B83-8671-72DB-BC42-225A9A928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431"/>
            <a:ext cx="3858163" cy="1009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F1FCE-91C3-F5ED-C579-38985C4A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8420"/>
            <a:ext cx="2333951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03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F4665-6B26-48AE-CE95-A646CF04B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8EA938-E705-4AC3-2B4C-FF073AA6B729}"/>
              </a:ext>
            </a:extLst>
          </p:cNvPr>
          <p:cNvSpPr txBox="1"/>
          <p:nvPr/>
        </p:nvSpPr>
        <p:spPr>
          <a:xfrm>
            <a:off x="203200" y="244826"/>
            <a:ext cx="11822545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Əgər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extract($row)</a:t>
            </a:r>
            <a:r>
              <a:rPr lang="en-US" sz="1200">
                <a:latin typeface="-apple-system"/>
              </a:rPr>
              <a:t> istifadə etməsəydi</a:t>
            </a:r>
            <a:r>
              <a:rPr lang="az-Latn-AZ" sz="1200">
                <a:latin typeface="-apple-system"/>
              </a:rPr>
              <a:t>k</a:t>
            </a:r>
            <a:r>
              <a:rPr lang="en-US" sz="1200">
                <a:latin typeface="-apple-system"/>
              </a:rPr>
              <a:t>, belə yazmalı idi</a:t>
            </a:r>
            <a:r>
              <a:rPr lang="az-Latn-AZ" sz="1200">
                <a:latin typeface="-apple-system"/>
              </a:rPr>
              <a:t>k</a:t>
            </a:r>
            <a:r>
              <a:rPr lang="en-US" sz="1200">
                <a:latin typeface="-apple-system"/>
              </a:rPr>
              <a:t>: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az-Latn-AZ" sz="1200" b="1"/>
              <a:t>extract($row)</a:t>
            </a:r>
            <a:r>
              <a:rPr lang="az-Latn-AZ" sz="1200"/>
              <a:t> → bu array-in </a:t>
            </a:r>
            <a:r>
              <a:rPr lang="az-Latn-AZ" sz="1200" b="1"/>
              <a:t>key</a:t>
            </a:r>
            <a:r>
              <a:rPr lang="az-Latn-AZ" sz="1200"/>
              <a:t>-lərini </a:t>
            </a:r>
            <a:r>
              <a:rPr lang="az-Latn-AZ" sz="1200" b="1"/>
              <a:t>variable</a:t>
            </a:r>
            <a:r>
              <a:rPr lang="az-Latn-AZ" sz="1200"/>
              <a:t> kimi açır və </a:t>
            </a:r>
            <a:r>
              <a:rPr lang="az-Latn-AZ" sz="1200" b="1"/>
              <a:t>$row['id'] </a:t>
            </a:r>
            <a:r>
              <a:rPr lang="az-Latn-AZ" sz="1200"/>
              <a:t>əvəzinə sadəcə </a:t>
            </a:r>
            <a:r>
              <a:rPr lang="az-Latn-AZ" sz="1200" b="1"/>
              <a:t>$id </a:t>
            </a:r>
            <a:r>
              <a:rPr lang="az-Latn-AZ" sz="1200"/>
              <a:t>yazmaq mümkün olur. :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5FE90-0E88-7F09-EFC9-825F67EF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354"/>
            <a:ext cx="4286848" cy="2010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92678F-D0A6-9160-03AF-B09513A9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2365"/>
            <a:ext cx="3877216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46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9B50F-BD51-88C1-39B1-711F9F522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BBBD21-7C6A-E5FC-2221-5DD849CC5ABE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Ümumi struktur.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9F8D3-675D-2913-6A96-EAECA427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363"/>
            <a:ext cx="12192000" cy="513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301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6ECA-6DC9-7346-37BE-8DDAC2119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47A5B0-093C-49FA-59E8-3183C7B0E6BF}"/>
              </a:ext>
            </a:extLst>
          </p:cNvPr>
          <p:cNvSpPr txBox="1"/>
          <p:nvPr/>
        </p:nvSpPr>
        <p:spPr>
          <a:xfrm>
            <a:off x="184727" y="152461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https://www.postman.com</a:t>
            </a:r>
            <a:r>
              <a:rPr lang="az-Latn-AZ" sz="1200">
                <a:latin typeface="-apple-system"/>
              </a:rPr>
              <a:t> - api -ni test etmək üçün postman proqramını endiririk.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7E56F-5884-0509-2483-4E9265D42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434"/>
            <a:ext cx="12192000" cy="63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7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8C109-F37A-712D-A66A-3B488297C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6AAAE13-8832-B6F0-9958-FCC3C135EF20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Sütunlar əlavə edirik.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AD50D-81B6-FB62-FFFA-53BE0DEBA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223"/>
            <a:ext cx="12192000" cy="431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53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BDA2-8652-BE4C-A1FA-69677E1C2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A95D94-4471-96E6-CAD2-03AF31B64AA4}"/>
              </a:ext>
            </a:extLst>
          </p:cNvPr>
          <p:cNvSpPr txBox="1"/>
          <p:nvPr/>
        </p:nvSpPr>
        <p:spPr>
          <a:xfrm>
            <a:off x="184727" y="85905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 b="1">
                <a:latin typeface="-apple-system"/>
              </a:rPr>
              <a:t>Endpoint</a:t>
            </a:r>
            <a:r>
              <a:rPr lang="az-Latn-AZ" sz="1200">
                <a:latin typeface="-apple-system"/>
              </a:rPr>
              <a:t> -i yazırıq və nəticəni əldə edirik.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3F9AB-B696-C6A0-5D04-A5AA9CD9F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795"/>
            <a:ext cx="12192000" cy="64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62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5AFDC-4632-86C7-442D-7536E8FD7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985B6C5-1F90-F047-07C9-5F5A51DC7211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458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DE084-14C7-97E2-1E32-B42F19970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5C6C24-D7C5-5DF9-6E97-F38AFAD7307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61711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731A9-FFD7-E458-B522-CAA220767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8C3457-FFFF-45EE-6445-D61D2DEA7724}"/>
              </a:ext>
            </a:extLst>
          </p:cNvPr>
          <p:cNvSpPr txBox="1"/>
          <p:nvPr/>
        </p:nvSpPr>
        <p:spPr>
          <a:xfrm>
            <a:off x="203200" y="244826"/>
            <a:ext cx="3223491" cy="5326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200">
                <a:latin typeface="-apple-system"/>
              </a:rPr>
              <a:t>Sadəcə </a:t>
            </a:r>
            <a:r>
              <a:rPr lang="az-Latn-AZ" sz="1200" b="1">
                <a:latin typeface="-apple-system"/>
              </a:rPr>
              <a:t>BİR</a:t>
            </a:r>
            <a:r>
              <a:rPr lang="az-Latn-AZ" sz="1200">
                <a:latin typeface="-apple-system"/>
              </a:rPr>
              <a:t> datanı çağırmaq üçün istifadə edəcəyimiz </a:t>
            </a:r>
            <a:r>
              <a:rPr lang="az-Latn-AZ" sz="1200" b="1">
                <a:solidFill>
                  <a:srgbClr val="FF0000"/>
                </a:solidFill>
                <a:latin typeface="-apple-system"/>
              </a:rPr>
              <a:t>read_single() </a:t>
            </a:r>
            <a:r>
              <a:rPr lang="az-Latn-AZ" sz="1200">
                <a:latin typeface="-apple-system"/>
              </a:rPr>
              <a:t>adında metodumuzu yazırıq.</a:t>
            </a: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az-Latn-AZ" sz="1200" b="1">
                <a:solidFill>
                  <a:srgbClr val="0070C0"/>
                </a:solidFill>
                <a:latin typeface="-apple-system"/>
              </a:rPr>
              <a:t>bindParam() </a:t>
            </a:r>
            <a:r>
              <a:rPr lang="az-Latn-AZ" sz="1200">
                <a:latin typeface="-apple-system"/>
              </a:rPr>
              <a:t>metodunda yazılan </a:t>
            </a:r>
            <a:r>
              <a:rPr lang="az-Latn-AZ" sz="1200" b="1">
                <a:latin typeface="-apple-system"/>
              </a:rPr>
              <a:t>1</a:t>
            </a:r>
            <a:r>
              <a:rPr lang="az-Latn-AZ" sz="1200">
                <a:latin typeface="-apple-system"/>
              </a:rPr>
              <a:t> ədədi,  SQL sorğusundakı sual işarəsinin (</a:t>
            </a:r>
            <a:r>
              <a:rPr lang="az-Latn-AZ" sz="1200" b="1">
                <a:latin typeface="-apple-system"/>
              </a:rPr>
              <a:t>?</a:t>
            </a:r>
            <a:r>
              <a:rPr lang="az-Latn-AZ" sz="1200">
                <a:latin typeface="-apple-system"/>
              </a:rPr>
              <a:t>) mövqeyini göstərir.</a:t>
            </a: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Burada </a:t>
            </a:r>
            <a:r>
              <a:rPr lang="en-US" sz="1200" b="1"/>
              <a:t>?</a:t>
            </a:r>
            <a:r>
              <a:rPr lang="en-US" sz="1200"/>
              <a:t> → placeholder-dur (yəni sonradan dəyər qoyulacaq yer). </a:t>
            </a:r>
            <a:endParaRPr lang="az-Latn-AZ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PDO-da </a:t>
            </a:r>
            <a:r>
              <a:rPr lang="en-US" sz="1200" b="1"/>
              <a:t>bindParam() </a:t>
            </a:r>
            <a:r>
              <a:rPr lang="en-US" sz="1200"/>
              <a:t>istifadə edərkən parametrin mövqeyini yazmalısan. </a:t>
            </a:r>
            <a:endParaRPr lang="az-Latn-AZ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1</a:t>
            </a:r>
            <a:r>
              <a:rPr lang="en-US" sz="1200"/>
              <a:t> → birinci </a:t>
            </a:r>
            <a:r>
              <a:rPr lang="en-US" sz="1200" b="1"/>
              <a:t>?</a:t>
            </a:r>
            <a:r>
              <a:rPr lang="en-US" sz="1200"/>
              <a:t>-ə dəyəri bağla deməkdir.</a:t>
            </a:r>
            <a:endParaRPr lang="az-Latn-AZ" sz="1200"/>
          </a:p>
          <a:p>
            <a:pPr>
              <a:lnSpc>
                <a:spcPct val="150000"/>
              </a:lnSpc>
            </a:pPr>
            <a:endParaRPr lang="az-Latn-AZ" sz="1200"/>
          </a:p>
          <a:p>
            <a:pPr>
              <a:lnSpc>
                <a:spcPct val="150000"/>
              </a:lnSpc>
            </a:pP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4A8AC-FBAD-0471-05CE-3E584030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555" y="0"/>
            <a:ext cx="8692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59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87F45-8229-1520-CD74-1E815C56E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5B47F2-3A52-CF23-0399-A2207D76013F}"/>
              </a:ext>
            </a:extLst>
          </p:cNvPr>
          <p:cNvSpPr txBox="1"/>
          <p:nvPr/>
        </p:nvSpPr>
        <p:spPr>
          <a:xfrm>
            <a:off x="203200" y="244826"/>
            <a:ext cx="118225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Bu kod API endpoint-dir, hansı ki, </a:t>
            </a:r>
            <a:r>
              <a:rPr lang="en-US" sz="1200" b="1">
                <a:latin typeface="-apple-system"/>
              </a:rPr>
              <a:t>read_single.php </a:t>
            </a:r>
            <a:r>
              <a:rPr lang="en-US" sz="1200">
                <a:latin typeface="-apple-system"/>
              </a:rPr>
              <a:t>faylına </a:t>
            </a:r>
            <a:r>
              <a:rPr lang="en-US" sz="1200" b="1">
                <a:latin typeface="-apple-system"/>
              </a:rPr>
              <a:t>id</a:t>
            </a:r>
            <a:r>
              <a:rPr lang="en-US" sz="1200">
                <a:latin typeface="-apple-system"/>
              </a:rPr>
              <a:t> query parametri (</a:t>
            </a:r>
            <a:r>
              <a:rPr lang="az-Latn-AZ" sz="1200">
                <a:latin typeface="-apple-system"/>
              </a:rPr>
              <a:t> </a:t>
            </a:r>
            <a:r>
              <a:rPr lang="en-US" sz="1200" b="1">
                <a:latin typeface="-apple-system"/>
              </a:rPr>
              <a:t>?id=3 </a:t>
            </a:r>
            <a:r>
              <a:rPr lang="en-US" sz="1200">
                <a:latin typeface="-apple-system"/>
              </a:rPr>
              <a:t>kimi</a:t>
            </a:r>
            <a:r>
              <a:rPr lang="az-Latn-AZ" sz="1200">
                <a:latin typeface="-apple-system"/>
              </a:rPr>
              <a:t> </a:t>
            </a:r>
            <a:r>
              <a:rPr lang="en-US" sz="1200">
                <a:latin typeface="-apple-system"/>
              </a:rPr>
              <a:t>) göndərildikdə verilənlər bazasından həmin bir postun məlumatlarını oxuyur.</a:t>
            </a: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Post obyektinə </a:t>
            </a:r>
            <a:r>
              <a:rPr lang="en-US" sz="1200" b="1">
                <a:latin typeface="-apple-system"/>
              </a:rPr>
              <a:t>$id </a:t>
            </a:r>
            <a:r>
              <a:rPr lang="en-US" sz="1200">
                <a:latin typeface="-apple-system"/>
              </a:rPr>
              <a:t>təyin olunur, </a:t>
            </a:r>
            <a:r>
              <a:rPr lang="en-US" sz="1200" b="1">
                <a:latin typeface="-apple-system"/>
              </a:rPr>
              <a:t>read_single()</a:t>
            </a:r>
            <a:r>
              <a:rPr lang="en-US" sz="1200">
                <a:latin typeface="-apple-system"/>
              </a:rPr>
              <a:t> çağırılır və nəticədə alınan postun detalları (</a:t>
            </a:r>
            <a:r>
              <a:rPr lang="az-Latn-AZ" sz="1200">
                <a:latin typeface="-apple-system"/>
              </a:rPr>
              <a:t> </a:t>
            </a:r>
            <a:r>
              <a:rPr lang="en-US" sz="1200" b="1">
                <a:latin typeface="-apple-system"/>
              </a:rPr>
              <a:t>id, title, body, author, category_id, category_name</a:t>
            </a:r>
            <a:r>
              <a:rPr lang="az-Latn-AZ" sz="1200" b="1">
                <a:latin typeface="-apple-system"/>
              </a:rPr>
              <a:t> </a:t>
            </a:r>
            <a:r>
              <a:rPr lang="en-US" sz="1200">
                <a:latin typeface="-apple-system"/>
              </a:rPr>
              <a:t>) JSON formatında cavab kimi qaytarılır.</a:t>
            </a: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(Bu yəni, “tək bir postun JSON datasını gətirən API” funksiyasıdır.)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14C65-1D66-9BE3-EFC3-07832650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230" y="1260488"/>
            <a:ext cx="6816770" cy="559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93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A86B5-370E-039C-9635-2AD8A7EDC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142D1B-36B8-6995-F467-A74F9FB489F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E8880-5E6F-B72E-5188-E669F5A56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7930"/>
            <a:ext cx="12192000" cy="434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29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43B78-A082-4A72-9E88-F8C3CBFCF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9A73A24-3DE2-C52C-0DB5-0BE3BC4E93D9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07934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7890C-E361-C6DF-52F3-1A5FE0004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97419D-D04E-09F8-989A-9B961FEEAD95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751252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76560-1439-2213-7009-3E1527B99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EB3B80-9418-6627-AF38-8C97CCEF006A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932463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04449-03C4-459D-035B-BE1ACCAD6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CCD084-73BC-21E3-0BD5-EA83B5A0198F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3788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A729B-2F4C-BF33-77EB-EBCE7C98D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A4F994-6EF7-AC01-B812-052CD634ED29}"/>
              </a:ext>
            </a:extLst>
          </p:cNvPr>
          <p:cNvSpPr txBox="1"/>
          <p:nvPr/>
        </p:nvSpPr>
        <p:spPr>
          <a:xfrm>
            <a:off x="203200" y="244826"/>
            <a:ext cx="118225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latin typeface="-apple-system"/>
              </a:rPr>
              <a:t>Posts</a:t>
            </a:r>
            <a:r>
              <a:rPr lang="az-Latn-AZ" sz="1600">
                <a:latin typeface="-apple-system"/>
              </a:rPr>
              <a:t> adında yeni </a:t>
            </a:r>
            <a:r>
              <a:rPr lang="az-Latn-AZ" sz="1600" b="1">
                <a:latin typeface="-apple-system"/>
              </a:rPr>
              <a:t>cədvəl</a:t>
            </a:r>
            <a:r>
              <a:rPr lang="az-Latn-AZ" sz="1600">
                <a:latin typeface="-apple-system"/>
              </a:rPr>
              <a:t> yaradırıq və aşağıdakı sütunları əlavə edirik.</a:t>
            </a:r>
          </a:p>
          <a:p>
            <a:endParaRPr lang="az-Latn-AZ" sz="1600">
              <a:latin typeface="-apple-system"/>
            </a:endParaRPr>
          </a:p>
          <a:p>
            <a:r>
              <a:rPr lang="az-Latn-AZ" sz="1600"/>
              <a:t>Əgər sütun artırmaq lazım olarsa, </a:t>
            </a:r>
            <a:r>
              <a:rPr lang="az-Latn-AZ" sz="1600" b="1"/>
              <a:t>TABLE NAME </a:t>
            </a:r>
            <a:r>
              <a:rPr lang="az-Latn-AZ" sz="1600"/>
              <a:t>yazılan yerdəki </a:t>
            </a:r>
            <a:r>
              <a:rPr lang="az-Latn-AZ" sz="1600" b="1"/>
              <a:t>ADD</a:t>
            </a:r>
            <a:r>
              <a:rPr lang="az-Latn-AZ" sz="1600"/>
              <a:t> sahəsinə </a:t>
            </a:r>
            <a:r>
              <a:rPr lang="az-Latn-AZ" sz="1600" b="1"/>
              <a:t>ədəd</a:t>
            </a:r>
            <a:r>
              <a:rPr lang="az-Latn-AZ" sz="1600"/>
              <a:t> əlavə edərək </a:t>
            </a:r>
            <a:r>
              <a:rPr lang="az-Latn-AZ" sz="1600" b="1"/>
              <a:t>GO</a:t>
            </a:r>
            <a:r>
              <a:rPr lang="az-Latn-AZ" sz="1600"/>
              <a:t> düyməsini klikləməz lazımdır.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8C069-457F-EE58-A5CE-A5E5C64CE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501"/>
            <a:ext cx="12192000" cy="48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94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29CB5-C842-D3F4-60AA-0747AE98F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ED58C8C-43D3-CDAD-9A9D-BE6F065050B7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Categories</a:t>
            </a:r>
            <a:r>
              <a:rPr lang="az-Latn-AZ">
                <a:latin typeface="-apple-system"/>
              </a:rPr>
              <a:t> cədvəlinə </a:t>
            </a:r>
            <a:r>
              <a:rPr lang="az-Latn-AZ" b="1">
                <a:latin typeface="-apple-system"/>
              </a:rPr>
              <a:t>4</a:t>
            </a:r>
            <a:r>
              <a:rPr lang="az-Latn-AZ">
                <a:latin typeface="-apple-system"/>
              </a:rPr>
              <a:t> dənə data əlavə edirik.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6641D-10C4-F139-3EDC-8D44DACE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535"/>
            <a:ext cx="5607833" cy="4300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19505E-339C-C069-CCA3-EC425CFA6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712" y="1412535"/>
            <a:ext cx="6150288" cy="43001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1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E7A54-20CE-7717-F110-A5491FB2E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95C322-122D-6DEB-423D-3697ED131D9F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Categories</a:t>
            </a:r>
            <a:r>
              <a:rPr lang="az-Latn-AZ">
                <a:latin typeface="-apple-system"/>
              </a:rPr>
              <a:t> cədvəlinə manual olaraq əlavə etdiyimiz datalar.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3B8A4-BD15-90B0-FD5F-71FCDAAA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094" y="1046721"/>
            <a:ext cx="8167812" cy="4764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426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8B2F8-662D-970C-733F-7EA5F709B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78203B-06FE-DABE-6E2B-49B0EECE1D01}"/>
              </a:ext>
            </a:extLst>
          </p:cNvPr>
          <p:cNvSpPr txBox="1"/>
          <p:nvPr/>
        </p:nvSpPr>
        <p:spPr>
          <a:xfrm>
            <a:off x="203200" y="244826"/>
            <a:ext cx="11822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Posts</a:t>
            </a:r>
            <a:r>
              <a:rPr lang="az-Latn-AZ">
                <a:latin typeface="-apple-system"/>
              </a:rPr>
              <a:t> cədvəlinə manual olaraq əlavə etdiyimiz datalar.</a:t>
            </a:r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9ABC3-CB27-90F2-78A8-D93855B1B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1259"/>
            <a:ext cx="5753100" cy="5326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5860F6-D07D-7CAF-5D45-C6BCCEC17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046" y="1531259"/>
            <a:ext cx="6166954" cy="5326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477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2571</Words>
  <Application>Microsoft Office PowerPoint</Application>
  <PresentationFormat>Widescreen</PresentationFormat>
  <Paragraphs>475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-apple-system</vt:lpstr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51</cp:revision>
  <dcterms:created xsi:type="dcterms:W3CDTF">2025-09-15T05:34:52Z</dcterms:created>
  <dcterms:modified xsi:type="dcterms:W3CDTF">2025-09-16T04:54:35Z</dcterms:modified>
</cp:coreProperties>
</file>